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8" r:id="rId2"/>
    <p:sldMasterId id="2147483714" r:id="rId3"/>
  </p:sldMasterIdLst>
  <p:notesMasterIdLst>
    <p:notesMasterId r:id="rId46"/>
  </p:notesMasterIdLst>
  <p:sldIdLst>
    <p:sldId id="381" r:id="rId4"/>
    <p:sldId id="414" r:id="rId5"/>
    <p:sldId id="413" r:id="rId6"/>
    <p:sldId id="371" r:id="rId7"/>
    <p:sldId id="372" r:id="rId8"/>
    <p:sldId id="374" r:id="rId9"/>
    <p:sldId id="373" r:id="rId10"/>
    <p:sldId id="408" r:id="rId11"/>
    <p:sldId id="404" r:id="rId12"/>
    <p:sldId id="410" r:id="rId13"/>
    <p:sldId id="335" r:id="rId14"/>
    <p:sldId id="323" r:id="rId15"/>
    <p:sldId id="331" r:id="rId16"/>
    <p:sldId id="330" r:id="rId17"/>
    <p:sldId id="329" r:id="rId18"/>
    <p:sldId id="325" r:id="rId19"/>
    <p:sldId id="327" r:id="rId20"/>
    <p:sldId id="336" r:id="rId21"/>
    <p:sldId id="340" r:id="rId22"/>
    <p:sldId id="343" r:id="rId23"/>
    <p:sldId id="355" r:id="rId24"/>
    <p:sldId id="342" r:id="rId25"/>
    <p:sldId id="403" r:id="rId26"/>
    <p:sldId id="405" r:id="rId27"/>
    <p:sldId id="406" r:id="rId28"/>
    <p:sldId id="345" r:id="rId29"/>
    <p:sldId id="411" r:id="rId30"/>
    <p:sldId id="394" r:id="rId31"/>
    <p:sldId id="354" r:id="rId32"/>
    <p:sldId id="350" r:id="rId33"/>
    <p:sldId id="393" r:id="rId34"/>
    <p:sldId id="395" r:id="rId35"/>
    <p:sldId id="397" r:id="rId36"/>
    <p:sldId id="398" r:id="rId37"/>
    <p:sldId id="412" r:id="rId38"/>
    <p:sldId id="401" r:id="rId39"/>
    <p:sldId id="396" r:id="rId40"/>
    <p:sldId id="402" r:id="rId41"/>
    <p:sldId id="391" r:id="rId42"/>
    <p:sldId id="409" r:id="rId43"/>
    <p:sldId id="389" r:id="rId44"/>
    <p:sldId id="383"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52" autoAdjust="0"/>
    <p:restoredTop sz="93409" autoAdjust="0"/>
  </p:normalViewPr>
  <p:slideViewPr>
    <p:cSldViewPr snapToGrid="0">
      <p:cViewPr varScale="1">
        <p:scale>
          <a:sx n="149" d="100"/>
          <a:sy n="149" d="100"/>
        </p:scale>
        <p:origin x="870"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Paul\Desktop\bani.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Paul\Desktop\bani.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Sheet5!$I$29</c:f>
              <c:strCache>
                <c:ptCount val="1"/>
                <c:pt idx="0">
                  <c:v> Mb</c:v>
                </c:pt>
              </c:strCache>
            </c:strRef>
          </c:tx>
          <c:spPr>
            <a:ln w="88900" cap="rnd">
              <a:solidFill>
                <a:schemeClr val="accent1"/>
              </a:solidFill>
              <a:round/>
            </a:ln>
            <a:effectLst/>
          </c:spPr>
          <c:marker>
            <c:symbol val="circle"/>
            <c:size val="15"/>
            <c:spPr>
              <a:solidFill>
                <a:schemeClr val="accent1"/>
              </a:solidFill>
              <a:ln w="9525">
                <a:solidFill>
                  <a:schemeClr val="accent1"/>
                </a:solidFill>
              </a:ln>
              <a:effectLst/>
            </c:spPr>
          </c:marker>
          <c:cat>
            <c:strRef>
              <c:f>Sheet5!$H$30:$H$32</c:f>
              <c:strCache>
                <c:ptCount val="3"/>
                <c:pt idx="0">
                  <c:v>[1/2]</c:v>
                </c:pt>
                <c:pt idx="1">
                  <c:v>[1/3]</c:v>
                </c:pt>
                <c:pt idx="2">
                  <c:v>[1/8]</c:v>
                </c:pt>
              </c:strCache>
            </c:strRef>
          </c:cat>
          <c:val>
            <c:numRef>
              <c:f>Sheet5!$I$30:$I$32</c:f>
              <c:numCache>
                <c:formatCode>General</c:formatCode>
                <c:ptCount val="3"/>
                <c:pt idx="0">
                  <c:v>5.19</c:v>
                </c:pt>
                <c:pt idx="1">
                  <c:v>2.91</c:v>
                </c:pt>
                <c:pt idx="2">
                  <c:v>1.45</c:v>
                </c:pt>
              </c:numCache>
            </c:numRef>
          </c:val>
          <c:smooth val="0"/>
          <c:extLst>
            <c:ext xmlns:c16="http://schemas.microsoft.com/office/drawing/2014/chart" uri="{C3380CC4-5D6E-409C-BE32-E72D297353CC}">
              <c16:uniqueId val="{00000000-AD98-45AA-9E3F-7717F7167575}"/>
            </c:ext>
          </c:extLst>
        </c:ser>
        <c:dLbls>
          <c:showLegendKey val="0"/>
          <c:showVal val="0"/>
          <c:showCatName val="0"/>
          <c:showSerName val="0"/>
          <c:showPercent val="0"/>
          <c:showBubbleSize val="0"/>
        </c:dLbls>
        <c:marker val="1"/>
        <c:smooth val="0"/>
        <c:axId val="410482832"/>
        <c:axId val="410483224"/>
      </c:lineChart>
      <c:lineChart>
        <c:grouping val="standard"/>
        <c:varyColors val="0"/>
        <c:ser>
          <c:idx val="1"/>
          <c:order val="1"/>
          <c:tx>
            <c:strRef>
              <c:f>Sheet5!$J$29</c:f>
              <c:strCache>
                <c:ptCount val="1"/>
                <c:pt idx="0">
                  <c:v> Entropie</c:v>
                </c:pt>
              </c:strCache>
            </c:strRef>
          </c:tx>
          <c:spPr>
            <a:ln w="88900" cap="rnd">
              <a:solidFill>
                <a:schemeClr val="accent2"/>
              </a:solidFill>
              <a:round/>
            </a:ln>
            <a:effectLst/>
          </c:spPr>
          <c:marker>
            <c:symbol val="square"/>
            <c:size val="15"/>
            <c:spPr>
              <a:solidFill>
                <a:schemeClr val="accent2"/>
              </a:solidFill>
              <a:ln w="9525">
                <a:solidFill>
                  <a:schemeClr val="accent2"/>
                </a:solidFill>
              </a:ln>
              <a:effectLst/>
            </c:spPr>
          </c:marker>
          <c:cat>
            <c:strRef>
              <c:f>Sheet5!$H$30:$H$32</c:f>
              <c:strCache>
                <c:ptCount val="3"/>
                <c:pt idx="0">
                  <c:v>[1/2]</c:v>
                </c:pt>
                <c:pt idx="1">
                  <c:v>[1/3]</c:v>
                </c:pt>
                <c:pt idx="2">
                  <c:v>[1/8]</c:v>
                </c:pt>
              </c:strCache>
            </c:strRef>
          </c:cat>
          <c:val>
            <c:numRef>
              <c:f>Sheet5!$J$30:$J$32</c:f>
              <c:numCache>
                <c:formatCode>General</c:formatCode>
                <c:ptCount val="3"/>
                <c:pt idx="0">
                  <c:v>1</c:v>
                </c:pt>
                <c:pt idx="1">
                  <c:v>0.81</c:v>
                </c:pt>
                <c:pt idx="2">
                  <c:v>0.54</c:v>
                </c:pt>
              </c:numCache>
            </c:numRef>
          </c:val>
          <c:smooth val="0"/>
          <c:extLst>
            <c:ext xmlns:c16="http://schemas.microsoft.com/office/drawing/2014/chart" uri="{C3380CC4-5D6E-409C-BE32-E72D297353CC}">
              <c16:uniqueId val="{00000001-AD98-45AA-9E3F-7717F7167575}"/>
            </c:ext>
          </c:extLst>
        </c:ser>
        <c:dLbls>
          <c:showLegendKey val="0"/>
          <c:showVal val="0"/>
          <c:showCatName val="0"/>
          <c:showSerName val="0"/>
          <c:showPercent val="0"/>
          <c:showBubbleSize val="0"/>
        </c:dLbls>
        <c:marker val="1"/>
        <c:smooth val="0"/>
        <c:axId val="410484008"/>
        <c:axId val="410484400"/>
      </c:lineChart>
      <c:catAx>
        <c:axId val="410482832"/>
        <c:scaling>
          <c:orientation val="minMax"/>
        </c:scaling>
        <c:delete val="0"/>
        <c:axPos val="b"/>
        <c:numFmt formatCode="General" sourceLinked="1"/>
        <c:majorTickMark val="out"/>
        <c:minorTickMark val="in"/>
        <c:tickLblPos val="nextTo"/>
        <c:spPr>
          <a:noFill/>
          <a:ln w="38100" cap="flat" cmpd="sng" algn="ctr">
            <a:solidFill>
              <a:schemeClr val="tx1">
                <a:lumMod val="50000"/>
                <a:lumOff val="50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10483224"/>
        <c:crosses val="autoZero"/>
        <c:auto val="1"/>
        <c:lblAlgn val="ctr"/>
        <c:lblOffset val="100"/>
        <c:noMultiLvlLbl val="0"/>
      </c:catAx>
      <c:valAx>
        <c:axId val="410483224"/>
        <c:scaling>
          <c:orientation val="minMax"/>
        </c:scaling>
        <c:delete val="0"/>
        <c:axPos val="l"/>
        <c:majorGridlines>
          <c:spPr>
            <a:ln w="38100" cap="flat" cmpd="sng" algn="ctr">
              <a:solidFill>
                <a:schemeClr val="tx1">
                  <a:lumMod val="15000"/>
                  <a:lumOff val="85000"/>
                </a:schemeClr>
              </a:solidFill>
              <a:prstDash val="sysDot"/>
              <a:round/>
            </a:ln>
            <a:effectLst/>
          </c:spPr>
        </c:majorGridlines>
        <c:numFmt formatCode="General" sourceLinked="1"/>
        <c:majorTickMark val="out"/>
        <c:minorTickMark val="in"/>
        <c:tickLblPos val="nextTo"/>
        <c:spPr>
          <a:noFill/>
          <a:ln w="31750">
            <a:solidFill>
              <a:schemeClr val="accent1"/>
            </a:solid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10482832"/>
        <c:crosses val="autoZero"/>
        <c:crossBetween val="between"/>
      </c:valAx>
      <c:valAx>
        <c:axId val="410484400"/>
        <c:scaling>
          <c:orientation val="minMax"/>
        </c:scaling>
        <c:delete val="0"/>
        <c:axPos val="r"/>
        <c:numFmt formatCode="General" sourceLinked="1"/>
        <c:majorTickMark val="out"/>
        <c:minorTickMark val="in"/>
        <c:tickLblPos val="nextTo"/>
        <c:spPr>
          <a:noFill/>
          <a:ln w="38100">
            <a:solidFill>
              <a:srgbClr val="C00000"/>
            </a:solid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10484008"/>
        <c:crosses val="max"/>
        <c:crossBetween val="between"/>
      </c:valAx>
      <c:catAx>
        <c:axId val="410484008"/>
        <c:scaling>
          <c:orientation val="minMax"/>
        </c:scaling>
        <c:delete val="1"/>
        <c:axPos val="b"/>
        <c:numFmt formatCode="General" sourceLinked="1"/>
        <c:majorTickMark val="out"/>
        <c:minorTickMark val="none"/>
        <c:tickLblPos val="nextTo"/>
        <c:crossAx val="410484400"/>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w="9525" cap="flat" cmpd="sng" algn="ctr">
      <a:noFill/>
      <a:round/>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Sheet5!$I$12</c:f>
              <c:strCache>
                <c:ptCount val="1"/>
                <c:pt idx="0">
                  <c:v> Mb</c:v>
                </c:pt>
              </c:strCache>
            </c:strRef>
          </c:tx>
          <c:spPr>
            <a:ln w="88900" cap="rnd">
              <a:solidFill>
                <a:schemeClr val="accent1"/>
              </a:solidFill>
              <a:round/>
            </a:ln>
            <a:effectLst/>
          </c:spPr>
          <c:marker>
            <c:symbol val="circle"/>
            <c:size val="15"/>
            <c:spPr>
              <a:solidFill>
                <a:schemeClr val="accent1"/>
              </a:solidFill>
              <a:ln w="9525">
                <a:solidFill>
                  <a:schemeClr val="accent1"/>
                </a:solidFill>
              </a:ln>
              <a:effectLst/>
            </c:spPr>
          </c:marker>
          <c:cat>
            <c:strRef>
              <c:f>Sheet5!$H$13:$H$15</c:f>
              <c:strCache>
                <c:ptCount val="3"/>
                <c:pt idx="0">
                  <c:v>[1/2]</c:v>
                </c:pt>
                <c:pt idx="1">
                  <c:v>[1/3]</c:v>
                </c:pt>
                <c:pt idx="2">
                  <c:v>[1/8]</c:v>
                </c:pt>
              </c:strCache>
            </c:strRef>
          </c:cat>
          <c:val>
            <c:numRef>
              <c:f>Sheet5!$I$13:$I$15</c:f>
              <c:numCache>
                <c:formatCode>General</c:formatCode>
                <c:ptCount val="3"/>
                <c:pt idx="0">
                  <c:v>0</c:v>
                </c:pt>
                <c:pt idx="1">
                  <c:v>0</c:v>
                </c:pt>
                <c:pt idx="2">
                  <c:v>0</c:v>
                </c:pt>
              </c:numCache>
            </c:numRef>
          </c:val>
          <c:smooth val="0"/>
          <c:extLst>
            <c:ext xmlns:c16="http://schemas.microsoft.com/office/drawing/2014/chart" uri="{C3380CC4-5D6E-409C-BE32-E72D297353CC}">
              <c16:uniqueId val="{00000000-B9D4-4C27-8770-397472F06A0D}"/>
            </c:ext>
          </c:extLst>
        </c:ser>
        <c:dLbls>
          <c:showLegendKey val="0"/>
          <c:showVal val="0"/>
          <c:showCatName val="0"/>
          <c:showSerName val="0"/>
          <c:showPercent val="0"/>
          <c:showBubbleSize val="0"/>
        </c:dLbls>
        <c:marker val="1"/>
        <c:smooth val="0"/>
        <c:axId val="410485184"/>
        <c:axId val="410484792"/>
      </c:lineChart>
      <c:lineChart>
        <c:grouping val="standard"/>
        <c:varyColors val="0"/>
        <c:ser>
          <c:idx val="1"/>
          <c:order val="1"/>
          <c:tx>
            <c:strRef>
              <c:f>Sheet5!$J$12</c:f>
              <c:strCache>
                <c:ptCount val="1"/>
                <c:pt idx="0">
                  <c:v> Entropie</c:v>
                </c:pt>
              </c:strCache>
            </c:strRef>
          </c:tx>
          <c:spPr>
            <a:ln w="88900" cap="rnd">
              <a:solidFill>
                <a:schemeClr val="accent2"/>
              </a:solidFill>
              <a:round/>
            </a:ln>
            <a:effectLst/>
          </c:spPr>
          <c:marker>
            <c:symbol val="square"/>
            <c:size val="15"/>
            <c:spPr>
              <a:solidFill>
                <a:schemeClr val="accent2"/>
              </a:solidFill>
              <a:ln w="9525">
                <a:solidFill>
                  <a:schemeClr val="accent2"/>
                </a:solidFill>
              </a:ln>
              <a:effectLst/>
            </c:spPr>
          </c:marker>
          <c:cat>
            <c:strRef>
              <c:f>Sheet5!$H$13:$H$15</c:f>
              <c:strCache>
                <c:ptCount val="3"/>
                <c:pt idx="0">
                  <c:v>[1/2]</c:v>
                </c:pt>
                <c:pt idx="1">
                  <c:v>[1/3]</c:v>
                </c:pt>
                <c:pt idx="2">
                  <c:v>[1/8]</c:v>
                </c:pt>
              </c:strCache>
            </c:strRef>
          </c:cat>
          <c:val>
            <c:numRef>
              <c:f>Sheet5!$J$13:$J$15</c:f>
              <c:numCache>
                <c:formatCode>General</c:formatCode>
                <c:ptCount val="3"/>
                <c:pt idx="0">
                  <c:v>1</c:v>
                </c:pt>
                <c:pt idx="1">
                  <c:v>0.81</c:v>
                </c:pt>
                <c:pt idx="2">
                  <c:v>0.54</c:v>
                </c:pt>
              </c:numCache>
            </c:numRef>
          </c:val>
          <c:smooth val="0"/>
          <c:extLst>
            <c:ext xmlns:c16="http://schemas.microsoft.com/office/drawing/2014/chart" uri="{C3380CC4-5D6E-409C-BE32-E72D297353CC}">
              <c16:uniqueId val="{00000001-B9D4-4C27-8770-397472F06A0D}"/>
            </c:ext>
          </c:extLst>
        </c:ser>
        <c:dLbls>
          <c:showLegendKey val="0"/>
          <c:showVal val="0"/>
          <c:showCatName val="0"/>
          <c:showSerName val="0"/>
          <c:showPercent val="0"/>
          <c:showBubbleSize val="0"/>
        </c:dLbls>
        <c:marker val="1"/>
        <c:smooth val="0"/>
        <c:axId val="410485968"/>
        <c:axId val="410485576"/>
      </c:lineChart>
      <c:catAx>
        <c:axId val="410485184"/>
        <c:scaling>
          <c:orientation val="minMax"/>
        </c:scaling>
        <c:delete val="0"/>
        <c:axPos val="b"/>
        <c:numFmt formatCode="General" sourceLinked="1"/>
        <c:majorTickMark val="out"/>
        <c:minorTickMark val="in"/>
        <c:tickLblPos val="nextTo"/>
        <c:spPr>
          <a:noFill/>
          <a:ln w="38100" cap="flat" cmpd="sng" algn="ctr">
            <a:solidFill>
              <a:schemeClr val="tx1">
                <a:lumMod val="50000"/>
                <a:lumOff val="50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10484792"/>
        <c:crosses val="autoZero"/>
        <c:auto val="1"/>
        <c:lblAlgn val="ctr"/>
        <c:lblOffset val="100"/>
        <c:noMultiLvlLbl val="0"/>
      </c:catAx>
      <c:valAx>
        <c:axId val="410484792"/>
        <c:scaling>
          <c:orientation val="minMax"/>
        </c:scaling>
        <c:delete val="0"/>
        <c:axPos val="l"/>
        <c:majorGridlines>
          <c:spPr>
            <a:ln w="38100" cap="flat" cmpd="sng" algn="ctr">
              <a:solidFill>
                <a:schemeClr val="tx1">
                  <a:lumMod val="15000"/>
                  <a:lumOff val="85000"/>
                </a:schemeClr>
              </a:solidFill>
              <a:prstDash val="sysDot"/>
              <a:round/>
            </a:ln>
            <a:effectLst/>
          </c:spPr>
        </c:majorGridlines>
        <c:numFmt formatCode="General" sourceLinked="1"/>
        <c:majorTickMark val="out"/>
        <c:minorTickMark val="in"/>
        <c:tickLblPos val="nextTo"/>
        <c:spPr>
          <a:noFill/>
          <a:ln w="31750">
            <a:solidFill>
              <a:schemeClr val="accent1"/>
            </a:solid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10485184"/>
        <c:crosses val="autoZero"/>
        <c:crossBetween val="between"/>
      </c:valAx>
      <c:valAx>
        <c:axId val="410485576"/>
        <c:scaling>
          <c:orientation val="minMax"/>
        </c:scaling>
        <c:delete val="0"/>
        <c:axPos val="r"/>
        <c:numFmt formatCode="General" sourceLinked="1"/>
        <c:majorTickMark val="out"/>
        <c:minorTickMark val="in"/>
        <c:tickLblPos val="nextTo"/>
        <c:spPr>
          <a:noFill/>
          <a:ln w="38100">
            <a:solidFill>
              <a:srgbClr val="C00000"/>
            </a:solid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10485968"/>
        <c:crosses val="max"/>
        <c:crossBetween val="between"/>
      </c:valAx>
      <c:catAx>
        <c:axId val="410485968"/>
        <c:scaling>
          <c:orientation val="minMax"/>
        </c:scaling>
        <c:delete val="1"/>
        <c:axPos val="b"/>
        <c:numFmt formatCode="General" sourceLinked="1"/>
        <c:majorTickMark val="out"/>
        <c:minorTickMark val="none"/>
        <c:tickLblPos val="nextTo"/>
        <c:crossAx val="410485576"/>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w="9525" cap="flat" cmpd="sng" algn="ctr">
      <a:noFill/>
      <a:round/>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image1.jpeg>
</file>

<file path=ppt/media/image10.png>
</file>

<file path=ppt/media/image1000.png>
</file>

<file path=ppt/media/image1010.png>
</file>

<file path=ppt/media/image1020.png>
</file>

<file path=ppt/media/image1030.png>
</file>

<file path=ppt/media/image1040.png>
</file>

<file path=ppt/media/image1050.png>
</file>

<file path=ppt/media/image1060.png>
</file>

<file path=ppt/media/image1070.png>
</file>

<file path=ppt/media/image1080.png>
</file>

<file path=ppt/media/image11.png>
</file>

<file path=ppt/media/image1110.png>
</file>

<file path=ppt/media/image1120.png>
</file>

<file path=ppt/media/image1130.png>
</file>

<file path=ppt/media/image1140.png>
</file>

<file path=ppt/media/image1150.png>
</file>

<file path=ppt/media/image1160.png>
</file>

<file path=ppt/media/image1170.png>
</file>

<file path=ppt/media/image1180.png>
</file>

<file path=ppt/media/image1190.png>
</file>

<file path=ppt/media/image12.png>
</file>

<file path=ppt/media/image1200.png>
</file>

<file path=ppt/media/image1220.png>
</file>

<file path=ppt/media/image1240.png>
</file>

<file path=ppt/media/image1250.png>
</file>

<file path=ppt/media/image126.png>
</file>

<file path=ppt/media/image1270.png>
</file>

<file path=ppt/media/image1280.png>
</file>

<file path=ppt/media/image129.png>
</file>

<file path=ppt/media/image13.png>
</file>

<file path=ppt/media/image130.png>
</file>

<file path=ppt/media/image1300.png>
</file>

<file path=ppt/media/image139.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22.png>
</file>

<file path=ppt/media/image23.png>
</file>

<file path=ppt/media/image24.png>
</file>

<file path=ppt/media/image240.png>
</file>

<file path=ppt/media/image25.jpg>
</file>

<file path=ppt/media/image25.png>
</file>

<file path=ppt/media/image26.jpg>
</file>

<file path=ppt/media/image260.png>
</file>

<file path=ppt/media/image27.png>
</file>

<file path=ppt/media/image270.png>
</file>

<file path=ppt/media/image28.png>
</file>

<file path=ppt/media/image29.gif>
</file>

<file path=ppt/media/image3.jpg>
</file>

<file path=ppt/media/image30.jpeg>
</file>

<file path=ppt/media/image30.png>
</file>

<file path=ppt/media/image31.jpeg>
</file>

<file path=ppt/media/image32.png>
</file>

<file path=ppt/media/image33.png>
</file>

<file path=ppt/media/image34.png>
</file>

<file path=ppt/media/image340.png>
</file>

<file path=ppt/media/image341.png>
</file>

<file path=ppt/media/image35.png>
</file>

<file path=ppt/media/image350.png>
</file>

<file path=ppt/media/image36.png>
</file>

<file path=ppt/media/image360.png>
</file>

<file path=ppt/media/image37.png>
</file>

<file path=ppt/media/image370.png>
</file>

<file path=ppt/media/image38.jpeg>
</file>

<file path=ppt/media/image39.jpeg>
</file>

<file path=ppt/media/image390.png>
</file>

<file path=ppt/media/image4.png>
</file>

<file path=ppt/media/image40.jpeg>
</file>

<file path=ppt/media/image40.png>
</file>

<file path=ppt/media/image400.png>
</file>

<file path=ppt/media/image41.png>
</file>

<file path=ppt/media/image410.png>
</file>

<file path=ppt/media/image42.jpg>
</file>

<file path=ppt/media/image42.png>
</file>

<file path=ppt/media/image43.png>
</file>

<file path=ppt/media/image44.jpeg>
</file>

<file path=ppt/media/image45.jpg>
</file>

<file path=ppt/media/image46.jpeg>
</file>

<file path=ppt/media/image47.jpeg>
</file>

<file path=ppt/media/image48.jpeg>
</file>

<file path=ppt/media/image49.png>
</file>

<file path=ppt/media/image5.jpg>
</file>

<file path=ppt/media/image50.jpg>
</file>

<file path=ppt/media/image51.jpg>
</file>

<file path=ppt/media/image52.jpeg>
</file>

<file path=ppt/media/image52.png>
</file>

<file path=ppt/media/image53.png>
</file>

<file path=ppt/media/image6.jpg>
</file>

<file path=ppt/media/image7.jpg>
</file>

<file path=ppt/media/image8.png>
</file>

<file path=ppt/media/image9.png>
</file>

<file path=ppt/media/image970.png>
</file>

<file path=ppt/media/image980.png>
</file>

<file path=ppt/media/image990.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906C98-FC35-46CA-A6E3-F5345057F9F0}" type="datetimeFigureOut">
              <a:rPr lang="en-US" smtClean="0"/>
              <a:t>9/4/2025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91FA64-B339-4C6C-88A5-CC64E3C4D1AB}" type="slidenum">
              <a:rPr lang="en-US" smtClean="0"/>
              <a:t>‹#›</a:t>
            </a:fld>
            <a:endParaRPr lang="en-US"/>
          </a:p>
        </p:txBody>
      </p:sp>
    </p:spTree>
    <p:extLst>
      <p:ext uri="{BB962C8B-B14F-4D97-AF65-F5344CB8AC3E}">
        <p14:creationId xmlns:p14="http://schemas.microsoft.com/office/powerpoint/2010/main" val="1236859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391FA64-B339-4C6C-88A5-CC64E3C4D1AB}" type="slidenum">
              <a:rPr lang="en-US" smtClean="0"/>
              <a:t>15</a:t>
            </a:fld>
            <a:endParaRPr lang="en-US"/>
          </a:p>
        </p:txBody>
      </p:sp>
    </p:spTree>
    <p:extLst>
      <p:ext uri="{BB962C8B-B14F-4D97-AF65-F5344CB8AC3E}">
        <p14:creationId xmlns:p14="http://schemas.microsoft.com/office/powerpoint/2010/main" val="25853904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391FA64-B339-4C6C-88A5-CC64E3C4D1AB}" type="slidenum">
              <a:rPr lang="en-US" smtClean="0"/>
              <a:t>16</a:t>
            </a:fld>
            <a:endParaRPr lang="en-US"/>
          </a:p>
        </p:txBody>
      </p:sp>
    </p:spTree>
    <p:extLst>
      <p:ext uri="{BB962C8B-B14F-4D97-AF65-F5344CB8AC3E}">
        <p14:creationId xmlns:p14="http://schemas.microsoft.com/office/powerpoint/2010/main" val="3498951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391FA64-B339-4C6C-88A5-CC64E3C4D1AB}" type="slidenum">
              <a:rPr lang="en-US" smtClean="0"/>
              <a:t>17</a:t>
            </a:fld>
            <a:endParaRPr lang="en-US"/>
          </a:p>
        </p:txBody>
      </p:sp>
    </p:spTree>
    <p:extLst>
      <p:ext uri="{BB962C8B-B14F-4D97-AF65-F5344CB8AC3E}">
        <p14:creationId xmlns:p14="http://schemas.microsoft.com/office/powerpoint/2010/main" val="2962241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391FA64-B339-4C6C-88A5-CC64E3C4D1AB}" type="slidenum">
              <a:rPr lang="en-US" smtClean="0"/>
              <a:t>19</a:t>
            </a:fld>
            <a:endParaRPr lang="en-US"/>
          </a:p>
        </p:txBody>
      </p:sp>
    </p:spTree>
    <p:extLst>
      <p:ext uri="{BB962C8B-B14F-4D97-AF65-F5344CB8AC3E}">
        <p14:creationId xmlns:p14="http://schemas.microsoft.com/office/powerpoint/2010/main" val="41349461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875148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339901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6538496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2">
                    <a:lumMod val="50000"/>
                  </a:schemeClr>
                </a:solidFill>
              </a:defRPr>
            </a:lvl1p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a:xfrm rot="21420000">
            <a:off x="-9144" y="4882896"/>
            <a:ext cx="4050792" cy="1197864"/>
          </a:xfrm>
        </p:spPr>
        <p:txBody>
          <a:bodyPr vert="horz" lIns="91440" tIns="45720" rIns="91440" bIns="45720" rtlCol="0" anchor="ctr"/>
          <a:lstStyle>
            <a:lvl1pPr algn="r">
              <a:defRPr lang="en-US" sz="5400" dirty="0"/>
            </a:lvl1pPr>
          </a:lstStyle>
          <a:p>
            <a:endParaRPr>
              <a:solidFill>
                <a:srgbClr val="629D7D">
                  <a:lumMod val="50000"/>
                </a:srgbClr>
              </a:solidFill>
            </a:endParaRPr>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5DB342A5-4CBE-4807-BFEF-CC88330B97D7}" type="slidenum">
              <a:rPr lang="en-US" smtClean="0">
                <a:solidFill>
                  <a:prstClr val="black">
                    <a:lumMod val="75000"/>
                    <a:lumOff val="25000"/>
                  </a:prstClr>
                </a:solidFill>
              </a:rPr>
              <a:pPr/>
              <a:t>‹#›</a:t>
            </a:fld>
            <a:endParaRPr lang="en-US">
              <a:solidFill>
                <a:prstClr val="black">
                  <a:lumMod val="75000"/>
                  <a:lumOff val="25000"/>
                </a:prstClr>
              </a:solidFill>
            </a:endParaRPr>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178805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6552877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02205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482627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8" name="Footer Placeholder 7"/>
          <p:cNvSpPr>
            <a:spLocks noGrp="1"/>
          </p:cNvSpPr>
          <p:nvPr>
            <p:ph type="ftr" sz="quarter" idx="11"/>
          </p:nvPr>
        </p:nvSpPr>
        <p:spPr/>
        <p:txBody>
          <a:bodyPr/>
          <a:lstStyle/>
          <a:p>
            <a:endParaRPr lang="en-US">
              <a:solidFill>
                <a:srgbClr val="629D7D">
                  <a:lumMod val="50000"/>
                </a:srgbClr>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9289761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166779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3" name="Footer Placeholder 2"/>
          <p:cNvSpPr>
            <a:spLocks noGrp="1"/>
          </p:cNvSpPr>
          <p:nvPr>
            <p:ph type="ftr" sz="quarter" idx="11"/>
          </p:nvPr>
        </p:nvSpPr>
        <p:spPr/>
        <p:txBody>
          <a:bodyPr/>
          <a:lstStyle/>
          <a:p>
            <a:endParaRPr lang="en-US">
              <a:solidFill>
                <a:srgbClr val="629D7D">
                  <a:lumMod val="50000"/>
                </a:srgbClr>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5496169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0009974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99487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5562668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6642473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5809801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sz="8000" dirty="0">
                <a:solidFill>
                  <a:prstClr val="black"/>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a:r>
              <a:rPr lang="en-US" sz="8000" dirty="0">
                <a:solidFill>
                  <a:prstClr val="black"/>
                </a:solidFill>
                <a:effectLst/>
              </a:rPr>
              <a:t>”</a:t>
            </a:r>
          </a:p>
        </p:txBody>
      </p:sp>
    </p:spTree>
    <p:extLst>
      <p:ext uri="{BB962C8B-B14F-4D97-AF65-F5344CB8AC3E}">
        <p14:creationId xmlns:p14="http://schemas.microsoft.com/office/powerpoint/2010/main" val="10284548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5457314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9844555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1021464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4572720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1431284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1643493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1409232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558300" y="5956137"/>
            <a:ext cx="1052508" cy="365125"/>
          </a:xfrm>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5182137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18178485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40245160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8" name="Footer Placeholder 7"/>
          <p:cNvSpPr>
            <a:spLocks noGrp="1"/>
          </p:cNvSpPr>
          <p:nvPr>
            <p:ph type="ftr" sz="quarter" idx="11"/>
          </p:nvPr>
        </p:nvSpPr>
        <p:spPr/>
        <p:txBody>
          <a:bodyPr/>
          <a:lstStyle/>
          <a:p>
            <a:endParaRPr lang="en-US">
              <a:solidFill>
                <a:srgbClr val="8CB64A"/>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41651686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4" name="Footer Placeholder 3"/>
          <p:cNvSpPr>
            <a:spLocks noGrp="1"/>
          </p:cNvSpPr>
          <p:nvPr>
            <p:ph type="ftr" sz="quarter" idx="11"/>
          </p:nvPr>
        </p:nvSpPr>
        <p:spPr/>
        <p:txBody>
          <a:bodyPr/>
          <a:lstStyle/>
          <a:p>
            <a:endParaRPr lang="en-US">
              <a:solidFill>
                <a:srgbClr val="8CB64A"/>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38564768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3" name="Footer Placeholder 2"/>
          <p:cNvSpPr>
            <a:spLocks noGrp="1"/>
          </p:cNvSpPr>
          <p:nvPr>
            <p:ph type="ftr" sz="quarter" idx="11"/>
          </p:nvPr>
        </p:nvSpPr>
        <p:spPr/>
        <p:txBody>
          <a:bodyPr/>
          <a:lstStyle/>
          <a:p>
            <a:endParaRPr lang="en-US">
              <a:solidFill>
                <a:srgbClr val="8CB64A"/>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95610987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3053887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22687128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03118972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774923" y="5951811"/>
            <a:ext cx="7896279" cy="365125"/>
          </a:xfrm>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338752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4967061-03EE-4E2B-BC5F-2023E565848B}"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631338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4967061-03EE-4E2B-BC5F-2023E565848B}" type="datetimeFigureOut">
              <a:rPr lang="en-US" smtClean="0"/>
              <a:t>9/4/2025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825517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967061-03EE-4E2B-BC5F-2023E565848B}" type="datetimeFigureOut">
              <a:rPr lang="en-US" smtClean="0"/>
              <a:t>9/4/2025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321202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67061-03EE-4E2B-BC5F-2023E565848B}" type="datetimeFigureOut">
              <a:rPr lang="en-US" smtClean="0"/>
              <a:t>9/4/2025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635489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3344615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956929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3.jp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3.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67061-03EE-4E2B-BC5F-2023E565848B}" type="datetimeFigureOut">
              <a:rPr lang="en-US" smtClean="0"/>
              <a:t>9/4/2025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6226E-B7EA-4F15-B882-9F6BC0DDFC84}" type="slidenum">
              <a:rPr lang="en-US" smtClean="0"/>
              <a:t>‹#›</a:t>
            </a:fld>
            <a:endParaRPr lang="en-US"/>
          </a:p>
        </p:txBody>
      </p:sp>
    </p:spTree>
    <p:extLst>
      <p:ext uri="{BB962C8B-B14F-4D97-AF65-F5344CB8AC3E}">
        <p14:creationId xmlns:p14="http://schemas.microsoft.com/office/powerpoint/2010/main" val="17785890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2">
                    <a:lumMod val="50000"/>
                  </a:schemeClr>
                </a:solidFill>
              </a:defRPr>
            </a:lvl1p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2">
                    <a:lumMod val="50000"/>
                  </a:schemeClr>
                </a:solidFill>
              </a:defRPr>
            </a:lvl1pPr>
          </a:lstStyle>
          <a:p>
            <a:endParaRPr lang="en-US">
              <a:solidFill>
                <a:srgbClr val="629D7D">
                  <a:lumMod val="50000"/>
                </a:srgbClr>
              </a:solidFill>
            </a:endParaRPr>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2">
                    <a:lumMod val="50000"/>
                  </a:schemeClr>
                </a:solidFill>
              </a:defRPr>
            </a:lvl1p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38087276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solidFill>
                <a:srgbClr val="8CB64A"/>
              </a:solidFill>
            </a:endParaRP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DB342A5-4CBE-4807-BFEF-CC88330B97D7}" type="slidenum">
              <a:rPr lang="en-US" smtClean="0">
                <a:solidFill>
                  <a:srgbClr val="8CB64A"/>
                </a:solidFill>
              </a:rPr>
              <a:pPr/>
              <a:t>‹#›</a:t>
            </a:fld>
            <a:endParaRPr lang="en-US">
              <a:solidFill>
                <a:srgbClr val="8CB64A"/>
              </a:solidFill>
            </a:endParaRPr>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86492347"/>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jpg"/></Relationships>
</file>

<file path=ppt/slides/_rels/slide12.xml.rels><?xml version="1.0" encoding="UTF-8" standalone="yes"?>
<Relationships xmlns="http://schemas.openxmlformats.org/package/2006/relationships"><Relationship Id="rId8" Type="http://schemas.openxmlformats.org/officeDocument/2006/relationships/image" Target="../media/image240.png"/><Relationship Id="rId3" Type="http://schemas.openxmlformats.org/officeDocument/2006/relationships/image" Target="../media/image1040.png"/><Relationship Id="rId7" Type="http://schemas.openxmlformats.org/officeDocument/2006/relationships/image" Target="../media/image1080.png"/><Relationship Id="rId2" Type="http://schemas.openxmlformats.org/officeDocument/2006/relationships/image" Target="../media/image1030.png"/><Relationship Id="rId1" Type="http://schemas.openxmlformats.org/officeDocument/2006/relationships/slideLayout" Target="../slideLayouts/slideLayout2.xml"/><Relationship Id="rId6" Type="http://schemas.openxmlformats.org/officeDocument/2006/relationships/image" Target="../media/image1070.png"/><Relationship Id="rId5" Type="http://schemas.openxmlformats.org/officeDocument/2006/relationships/image" Target="../media/image1060.png"/><Relationship Id="rId4" Type="http://schemas.openxmlformats.org/officeDocument/2006/relationships/image" Target="../media/image1050.png"/><Relationship Id="rId9"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980.png"/><Relationship Id="rId7" Type="http://schemas.openxmlformats.org/officeDocument/2006/relationships/image" Target="../media/image1020.png"/><Relationship Id="rId2" Type="http://schemas.openxmlformats.org/officeDocument/2006/relationships/image" Target="../media/image970.png"/><Relationship Id="rId1" Type="http://schemas.openxmlformats.org/officeDocument/2006/relationships/slideLayout" Target="../slideLayouts/slideLayout2.xml"/><Relationship Id="rId6" Type="http://schemas.openxmlformats.org/officeDocument/2006/relationships/image" Target="../media/image1010.png"/><Relationship Id="rId5" Type="http://schemas.openxmlformats.org/officeDocument/2006/relationships/image" Target="../media/image1000.png"/><Relationship Id="rId4" Type="http://schemas.openxmlformats.org/officeDocument/2006/relationships/image" Target="../media/image990.png"/></Relationships>
</file>

<file path=ppt/slides/_rels/slide14.xml.rels><?xml version="1.0" encoding="UTF-8" standalone="yes"?>
<Relationships xmlns="http://schemas.openxmlformats.org/package/2006/relationships"><Relationship Id="rId3" Type="http://schemas.openxmlformats.org/officeDocument/2006/relationships/image" Target="../media/image270.png"/><Relationship Id="rId2" Type="http://schemas.openxmlformats.org/officeDocument/2006/relationships/image" Target="../media/image26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140.png"/><Relationship Id="rId13" Type="http://schemas.openxmlformats.org/officeDocument/2006/relationships/image" Target="../media/image1190.png"/><Relationship Id="rId18" Type="http://schemas.openxmlformats.org/officeDocument/2006/relationships/image" Target="../media/image1240.png"/><Relationship Id="rId3" Type="http://schemas.openxmlformats.org/officeDocument/2006/relationships/image" Target="../media/image28.png"/><Relationship Id="rId7" Type="http://schemas.openxmlformats.org/officeDocument/2006/relationships/image" Target="../media/image1130.png"/><Relationship Id="rId12" Type="http://schemas.openxmlformats.org/officeDocument/2006/relationships/image" Target="../media/image1180.png"/><Relationship Id="rId17" Type="http://schemas.openxmlformats.org/officeDocument/2006/relationships/image" Target="../media/image130.png"/><Relationship Id="rId2" Type="http://schemas.openxmlformats.org/officeDocument/2006/relationships/notesSlide" Target="../notesSlides/notesSlide2.xml"/><Relationship Id="rId16" Type="http://schemas.openxmlformats.org/officeDocument/2006/relationships/image" Target="../media/image1220.png"/><Relationship Id="rId1" Type="http://schemas.openxmlformats.org/officeDocument/2006/relationships/slideLayout" Target="../slideLayouts/slideLayout2.xml"/><Relationship Id="rId6" Type="http://schemas.openxmlformats.org/officeDocument/2006/relationships/image" Target="../media/image1120.png"/><Relationship Id="rId11" Type="http://schemas.openxmlformats.org/officeDocument/2006/relationships/image" Target="../media/image1170.png"/><Relationship Id="rId5" Type="http://schemas.openxmlformats.org/officeDocument/2006/relationships/image" Target="../media/image1110.png"/><Relationship Id="rId15" Type="http://schemas.openxmlformats.org/officeDocument/2006/relationships/image" Target="../media/image30.png"/><Relationship Id="rId10" Type="http://schemas.openxmlformats.org/officeDocument/2006/relationships/image" Target="../media/image1160.png"/><Relationship Id="rId4" Type="http://schemas.openxmlformats.org/officeDocument/2006/relationships/image" Target="../media/image29.gif"/><Relationship Id="rId9" Type="http://schemas.openxmlformats.org/officeDocument/2006/relationships/image" Target="../media/image1150.png"/><Relationship Id="rId14" Type="http://schemas.openxmlformats.org/officeDocument/2006/relationships/image" Target="../media/image1200.png"/></Relationships>
</file>

<file path=ppt/slides/_rels/slide17.xml.rels><?xml version="1.0" encoding="UTF-8" standalone="yes"?>
<Relationships xmlns="http://schemas.openxmlformats.org/package/2006/relationships"><Relationship Id="rId8" Type="http://schemas.openxmlformats.org/officeDocument/2006/relationships/image" Target="../media/image1280.png"/><Relationship Id="rId3" Type="http://schemas.openxmlformats.org/officeDocument/2006/relationships/image" Target="../media/image29.gif"/><Relationship Id="rId7" Type="http://schemas.openxmlformats.org/officeDocument/2006/relationships/image" Target="../media/image1270.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26.png"/><Relationship Id="rId5" Type="http://schemas.openxmlformats.org/officeDocument/2006/relationships/image" Target="../media/image1250.png"/><Relationship Id="rId10" Type="http://schemas.openxmlformats.org/officeDocument/2006/relationships/image" Target="../media/image1300.png"/><Relationship Id="rId4" Type="http://schemas.openxmlformats.org/officeDocument/2006/relationships/image" Target="../media/image28.png"/><Relationship Id="rId9" Type="http://schemas.openxmlformats.org/officeDocument/2006/relationships/image" Target="../media/image129.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7" Type="http://schemas.microsoft.com/office/2007/relationships/hdphoto" Target="../media/hdphoto2.wdp"/><Relationship Id="rId2" Type="http://schemas.openxmlformats.org/officeDocument/2006/relationships/image" Target="../media/image29.gif"/><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jpeg"/><Relationship Id="rId4" Type="http://schemas.openxmlformats.org/officeDocument/2006/relationships/image" Target="../media/image30.jpeg"/></Relationships>
</file>

<file path=ppt/slides/_rels/slide19.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3.png"/><Relationship Id="rId7"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10" Type="http://schemas.openxmlformats.org/officeDocument/2006/relationships/chart" Target="../charts/chart2.xml"/><Relationship Id="rId4" Type="http://schemas.openxmlformats.org/officeDocument/2006/relationships/image" Target="../media/image34.png"/><Relationship Id="rId9"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39.png"/><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7.png"/><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41.png"/><Relationship Id="rId4" Type="http://schemas.openxmlformats.org/officeDocument/2006/relationships/image" Target="../media/image40.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6.jpeg"/><Relationship Id="rId1" Type="http://schemas.openxmlformats.org/officeDocument/2006/relationships/slideLayout" Target="../slideLayouts/slideLayout2.xml"/><Relationship Id="rId6" Type="http://schemas.openxmlformats.org/officeDocument/2006/relationships/image" Target="../media/image48.jpeg"/><Relationship Id="rId5" Type="http://schemas.openxmlformats.org/officeDocument/2006/relationships/image" Target="../media/image45.jpg"/><Relationship Id="rId4" Type="http://schemas.openxmlformats.org/officeDocument/2006/relationships/image" Target="../media/image44.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34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4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6.jp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31.xml.rels><?xml version="1.0" encoding="UTF-8" standalone="yes"?>
<Relationships xmlns="http://schemas.openxmlformats.org/package/2006/relationships"><Relationship Id="rId3" Type="http://schemas.openxmlformats.org/officeDocument/2006/relationships/image" Target="../media/image360.png"/><Relationship Id="rId2" Type="http://schemas.openxmlformats.org/officeDocument/2006/relationships/image" Target="../media/image35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70.png"/><Relationship Id="rId1" Type="http://schemas.openxmlformats.org/officeDocument/2006/relationships/slideLayout" Target="../slideLayouts/slideLayout2.xml"/><Relationship Id="rId5" Type="http://schemas.openxmlformats.org/officeDocument/2006/relationships/image" Target="../media/image400.png"/><Relationship Id="rId4" Type="http://schemas.openxmlformats.org/officeDocument/2006/relationships/image" Target="../media/image39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10.png"/><Relationship Id="rId2" Type="http://schemas.openxmlformats.org/officeDocument/2006/relationships/slideLayout" Target="../slideLayouts/slideLayout2.xml"/><Relationship Id="rId1" Type="http://schemas.openxmlformats.org/officeDocument/2006/relationships/themeOverride" Target="../theme/themeOverride3.xml"/><Relationship Id="rId4" Type="http://schemas.openxmlformats.org/officeDocument/2006/relationships/image" Target="../media/image42.png"/></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9.png"/><Relationship Id="rId1" Type="http://schemas.openxmlformats.org/officeDocument/2006/relationships/slideLayout" Target="../slideLayouts/slideLayout30.xml"/><Relationship Id="rId6" Type="http://schemas.openxmlformats.org/officeDocument/2006/relationships/image" Target="../media/image52.png"/><Relationship Id="rId5" Type="http://schemas.openxmlformats.org/officeDocument/2006/relationships/image" Target="../media/image51.jpg"/><Relationship Id="rId4" Type="http://schemas.openxmlformats.org/officeDocument/2006/relationships/image" Target="../media/image50.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6.jp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1.jp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925069" y="863507"/>
            <a:ext cx="9755187" cy="2766528"/>
          </a:xfrm>
        </p:spPr>
        <p:txBody>
          <a:bodyPr>
            <a:normAutofit fontScale="90000"/>
          </a:bodyPr>
          <a:lstStyle/>
          <a:p>
            <a:r>
              <a:rPr lang="en-US" u="sng"/>
              <a:t>C.2</a:t>
            </a:r>
            <a:r>
              <a:rPr lang="en-US"/>
              <a:t> Cuantificarea informației și detecția de structuri malware</a:t>
            </a:r>
          </a:p>
        </p:txBody>
      </p:sp>
      <p:sp>
        <p:nvSpPr>
          <p:cNvPr id="3" name="Subtitle 2"/>
          <p:cNvSpPr>
            <a:spLocks noGrp="1"/>
          </p:cNvSpPr>
          <p:nvPr>
            <p:ph type="subTitle" idx="1"/>
          </p:nvPr>
        </p:nvSpPr>
        <p:spPr/>
        <p:txBody>
          <a:bodyPr/>
          <a:lstStyle/>
          <a:p>
            <a:r>
              <a:rPr lang="en-US"/>
              <a:t>Paul A. Gagniuc</a:t>
            </a:r>
          </a:p>
        </p:txBody>
      </p:sp>
      <p:sp>
        <p:nvSpPr>
          <p:cNvPr id="4" name="Rectangle 3"/>
          <p:cNvSpPr/>
          <p:nvPr/>
        </p:nvSpPr>
        <p:spPr>
          <a:xfrm rot="21419859">
            <a:off x="7300616" y="4413841"/>
            <a:ext cx="3958071" cy="369332"/>
          </a:xfrm>
          <a:prstGeom prst="rect">
            <a:avLst/>
          </a:prstGeom>
        </p:spPr>
        <p:txBody>
          <a:bodyPr wrap="none">
            <a:spAutoFit/>
          </a:bodyPr>
          <a:lstStyle/>
          <a:p>
            <a:r>
              <a:rPr lang="en-US">
                <a:solidFill>
                  <a:srgbClr val="629D7D">
                    <a:lumMod val="20000"/>
                    <a:lumOff val="80000"/>
                  </a:srgbClr>
                </a:solidFill>
              </a:rPr>
              <a:t>Academia Tehnică Militară „Ferdinand I”</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469533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928271" y="1070429"/>
            <a:ext cx="9755187" cy="2766528"/>
          </a:xfrm>
        </p:spPr>
        <p:txBody>
          <a:bodyPr>
            <a:normAutofit fontScale="90000"/>
          </a:bodyPr>
          <a:lstStyle/>
          <a:p>
            <a:r>
              <a:rPr lang="en-US" u="sng"/>
              <a:t>C.2.2</a:t>
            </a:r>
            <a:br>
              <a:rPr lang="en-US"/>
            </a:br>
            <a:r>
              <a:rPr lang="en-US"/>
              <a:t>înțelegerea entropiei prin prisma compresiei</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6426857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lowchart: Process 14"/>
          <p:cNvSpPr/>
          <p:nvPr/>
        </p:nvSpPr>
        <p:spPr>
          <a:xfrm>
            <a:off x="287979" y="975360"/>
            <a:ext cx="3179164" cy="5457637"/>
          </a:xfrm>
          <a:prstGeom prst="flowChartProcess">
            <a:avLst/>
          </a:prstGeom>
          <a:solidFill>
            <a:schemeClr val="accent4">
              <a:lumMod val="60000"/>
              <a:lumOff val="40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34754" y="3034431"/>
            <a:ext cx="2529625" cy="2529625"/>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5984" y="1134259"/>
            <a:ext cx="4995929" cy="4995929"/>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9301" y="3814994"/>
            <a:ext cx="2255740" cy="2255740"/>
          </a:xfrm>
          <a:prstGeom prst="rect">
            <a:avLst/>
          </a:prstGeom>
          <a:ln w="19050" cap="sq">
            <a:solidFill>
              <a:srgbClr val="000000"/>
            </a:solidFill>
            <a:prstDash val="solid"/>
            <a:miter lim="800000"/>
          </a:ln>
          <a:effectLst>
            <a:outerShdw blurRad="50800" dist="38100" dir="2700000" algn="tl" rotWithShape="0">
              <a:srgbClr val="000000">
                <a:alpha val="43000"/>
              </a:srgbClr>
            </a:outerShdw>
          </a:effectLst>
        </p:spPr>
      </p:pic>
      <p:sp>
        <p:nvSpPr>
          <p:cNvPr id="14" name="Flowchart: Process 13"/>
          <p:cNvSpPr/>
          <p:nvPr/>
        </p:nvSpPr>
        <p:spPr>
          <a:xfrm>
            <a:off x="3702676" y="975360"/>
            <a:ext cx="8169834" cy="5457637"/>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5298982" y="5572920"/>
            <a:ext cx="1011936" cy="1030232"/>
            <a:chOff x="2532945" y="5292360"/>
            <a:chExt cx="1011936" cy="1030232"/>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p:grpSpPr>
        <p:sp>
          <p:nvSpPr>
            <p:cNvPr id="4" name="Teardrop 3"/>
            <p:cNvSpPr/>
            <p:nvPr/>
          </p:nvSpPr>
          <p:spPr>
            <a:xfrm rot="18796195">
              <a:off x="2523797" y="5301508"/>
              <a:ext cx="1030232" cy="1011936"/>
            </a:xfrm>
            <a:prstGeom prst="teardrop">
              <a:avLst/>
            </a:prstGeom>
            <a:grp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10" name="Rectangle 9"/>
            <p:cNvSpPr/>
            <p:nvPr/>
          </p:nvSpPr>
          <p:spPr>
            <a:xfrm>
              <a:off x="2635661" y="5611111"/>
              <a:ext cx="806503" cy="369332"/>
            </a:xfrm>
            <a:prstGeom prst="rect">
              <a:avLst/>
            </a:prstGeom>
            <a:grpFill/>
          </p:spPr>
          <p:txBody>
            <a:bodyPr wrap="none">
              <a:spAutoFit/>
            </a:bodyPr>
            <a:lstStyle/>
            <a:p>
              <a:r>
                <a:rPr lang="en-US">
                  <a:solidFill>
                    <a:schemeClr val="bg1"/>
                  </a:solidFill>
                </a:rPr>
                <a:t>Esentă</a:t>
              </a:r>
            </a:p>
          </p:txBody>
        </p:sp>
      </p:grpSp>
      <p:grpSp>
        <p:nvGrpSpPr>
          <p:cNvPr id="11" name="Group 10"/>
          <p:cNvGrpSpPr/>
          <p:nvPr/>
        </p:nvGrpSpPr>
        <p:grpSpPr>
          <a:xfrm>
            <a:off x="8762012" y="5567317"/>
            <a:ext cx="1011936" cy="1030232"/>
            <a:chOff x="2532945" y="5292360"/>
            <a:chExt cx="1011936" cy="1030232"/>
          </a:xfr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5400000" scaled="1"/>
            <a:tileRect/>
          </a:gradFill>
        </p:grpSpPr>
        <p:sp>
          <p:nvSpPr>
            <p:cNvPr id="12" name="Teardrop 11"/>
            <p:cNvSpPr/>
            <p:nvPr/>
          </p:nvSpPr>
          <p:spPr>
            <a:xfrm rot="18796195">
              <a:off x="2523797" y="5301508"/>
              <a:ext cx="1030232" cy="1011936"/>
            </a:xfrm>
            <a:prstGeom prst="teardrop">
              <a:avLst/>
            </a:prstGeom>
            <a:grp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13" name="Rectangle 12"/>
            <p:cNvSpPr/>
            <p:nvPr/>
          </p:nvSpPr>
          <p:spPr>
            <a:xfrm>
              <a:off x="2635661" y="5611111"/>
              <a:ext cx="806503" cy="369332"/>
            </a:xfrm>
            <a:prstGeom prst="rect">
              <a:avLst/>
            </a:prstGeom>
            <a:grpFill/>
          </p:spPr>
          <p:txBody>
            <a:bodyPr wrap="none">
              <a:spAutoFit/>
            </a:bodyPr>
            <a:lstStyle/>
            <a:p>
              <a:r>
                <a:rPr lang="en-US">
                  <a:solidFill>
                    <a:schemeClr val="bg1"/>
                  </a:solidFill>
                </a:rPr>
                <a:t>Esentă</a:t>
              </a:r>
            </a:p>
          </p:txBody>
        </p:sp>
      </p:grpSp>
      <p:pic>
        <p:nvPicPr>
          <p:cNvPr id="16" name="Picture 15"/>
          <p:cNvPicPr>
            <a:picLocks noChangeAspect="1"/>
          </p:cNvPicPr>
          <p:nvPr/>
        </p:nvPicPr>
        <p:blipFill>
          <a:blip r:embed="rId5">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627971" y="1143325"/>
            <a:ext cx="2438400" cy="2438400"/>
          </a:xfrm>
          <a:prstGeom prst="rect">
            <a:avLst/>
          </a:prstGeom>
        </p:spPr>
      </p:pic>
      <p:sp>
        <p:nvSpPr>
          <p:cNvPr id="17" name="Rectangle 16"/>
          <p:cNvSpPr/>
          <p:nvPr/>
        </p:nvSpPr>
        <p:spPr>
          <a:xfrm>
            <a:off x="10324909" y="1886"/>
            <a:ext cx="1867091" cy="741919"/>
          </a:xfrm>
          <a:prstGeom prst="rect">
            <a:avLst/>
          </a:prstGeom>
          <a:gradFill flip="none" rotWithShape="1">
            <a:gsLst>
              <a:gs pos="0">
                <a:schemeClr val="bg1"/>
              </a:gs>
              <a:gs pos="74000">
                <a:schemeClr val="bg1">
                  <a:lumMod val="85000"/>
                </a:schemeClr>
              </a:gs>
              <a:gs pos="83000">
                <a:schemeClr val="bg1">
                  <a:lumMod val="85000"/>
                </a:schemeClr>
              </a:gs>
              <a:gs pos="100000">
                <a:schemeClr val="bg1">
                  <a:lumMod val="85000"/>
                </a:schemeClr>
              </a:gs>
            </a:gsLst>
            <a:lin ang="0" scaled="1"/>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Title 1"/>
          <p:cNvSpPr txBox="1">
            <a:spLocks/>
          </p:cNvSpPr>
          <p:nvPr/>
        </p:nvSpPr>
        <p:spPr>
          <a:xfrm>
            <a:off x="201244" y="163414"/>
            <a:ext cx="10614608" cy="56966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50000"/>
                    <a:lumOff val="50000"/>
                  </a:schemeClr>
                </a:solidFill>
              </a:rPr>
              <a:t>Legile universale: </a:t>
            </a:r>
            <a:r>
              <a:rPr lang="en-US">
                <a:solidFill>
                  <a:srgbClr val="C00000"/>
                </a:solidFill>
              </a:rPr>
              <a:t>COM</a:t>
            </a:r>
            <a:r>
              <a:rPr lang="en-US" u="sng">
                <a:solidFill>
                  <a:schemeClr val="accent1">
                    <a:lumMod val="75000"/>
                  </a:schemeClr>
                </a:solidFill>
              </a:rPr>
              <a:t>PRESIA</a:t>
            </a:r>
          </a:p>
        </p:txBody>
      </p:sp>
      <p:sp>
        <p:nvSpPr>
          <p:cNvPr id="20" name="Rectangle 19"/>
          <p:cNvSpPr/>
          <p:nvPr/>
        </p:nvSpPr>
        <p:spPr>
          <a:xfrm>
            <a:off x="1" y="743805"/>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Rectangle 1"/>
          <p:cNvSpPr/>
          <p:nvPr/>
        </p:nvSpPr>
        <p:spPr>
          <a:xfrm>
            <a:off x="6904275" y="1900901"/>
            <a:ext cx="2174954" cy="646331"/>
          </a:xfrm>
          <a:prstGeom prst="rect">
            <a:avLst/>
          </a:prstGeom>
        </p:spPr>
        <p:txBody>
          <a:bodyPr wrap="none">
            <a:spAutoFit/>
          </a:bodyPr>
          <a:lstStyle/>
          <a:p>
            <a:pPr algn="ctr"/>
            <a:r>
              <a:rPr lang="en-US"/>
              <a:t>(redundanță)</a:t>
            </a:r>
          </a:p>
          <a:p>
            <a:pPr algn="ctr"/>
            <a:r>
              <a:rPr lang="en-US"/>
              <a:t>distilare = optimizare</a:t>
            </a:r>
          </a:p>
        </p:txBody>
      </p:sp>
    </p:spTree>
    <p:extLst>
      <p:ext uri="{BB962C8B-B14F-4D97-AF65-F5344CB8AC3E}">
        <p14:creationId xmlns:p14="http://schemas.microsoft.com/office/powerpoint/2010/main" val="3710307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302400" y="1627796"/>
            <a:ext cx="7941551" cy="4247317"/>
          </a:xfrm>
          <a:prstGeom prst="rect">
            <a:avLst/>
          </a:prstGeom>
        </p:spPr>
        <p:txBody>
          <a:bodyPr wrap="square">
            <a:spAutoFit/>
          </a:bodyPr>
          <a:lstStyle/>
          <a:p>
            <a:r>
              <a:rPr lang="en-US"/>
              <a:t>Exemplu - entropiile calculate pentru fiecare secvență, rotunjite la două zecimale:</a:t>
            </a:r>
          </a:p>
          <a:p>
            <a:endParaRPr lang="en-US"/>
          </a:p>
          <a:p>
            <a:r>
              <a:rPr lang="en-US">
                <a:solidFill>
                  <a:srgbClr val="B58900"/>
                </a:solidFill>
                <a:latin typeface="Consolas" panose="020B0609020204030204" pitchFamily="49" charset="0"/>
              </a:rPr>
              <a:t>ABABABABABABABABABAB - [</a:t>
            </a:r>
            <a:r>
              <a:rPr lang="en-US" b="1">
                <a:solidFill>
                  <a:srgbClr val="B58900"/>
                </a:solidFill>
                <a:latin typeface="Consolas" panose="020B0609020204030204" pitchFamily="49" charset="0"/>
              </a:rPr>
              <a:t>1.00</a:t>
            </a:r>
            <a:r>
              <a:rPr lang="en-US">
                <a:solidFill>
                  <a:srgbClr val="B58900"/>
                </a:solidFill>
                <a:latin typeface="Consolas" panose="020B0609020204030204" pitchFamily="49" charset="0"/>
              </a:rPr>
              <a:t>] </a:t>
            </a:r>
            <a:r>
              <a:rPr lang="en-US"/>
              <a:t>Alternanță perfectă între A și B.</a:t>
            </a:r>
          </a:p>
          <a:p>
            <a:r>
              <a:rPr lang="en-US">
                <a:solidFill>
                  <a:srgbClr val="B58900"/>
                </a:solidFill>
                <a:latin typeface="Consolas" panose="020B0609020204030204" pitchFamily="49" charset="0"/>
              </a:rPr>
              <a:t>AABBAABBAABBAABBAABB - [</a:t>
            </a:r>
            <a:r>
              <a:rPr lang="en-US" b="1">
                <a:solidFill>
                  <a:srgbClr val="B58900"/>
                </a:solidFill>
                <a:latin typeface="Consolas" panose="020B0609020204030204" pitchFamily="49" charset="0"/>
              </a:rPr>
              <a:t>1.00</a:t>
            </a:r>
            <a:r>
              <a:rPr lang="en-US">
                <a:solidFill>
                  <a:srgbClr val="B58900"/>
                </a:solidFill>
                <a:latin typeface="Consolas" panose="020B0609020204030204" pitchFamily="49" charset="0"/>
              </a:rPr>
              <a:t>] </a:t>
            </a:r>
            <a:r>
              <a:rPr lang="en-US"/>
              <a:t>Perechi de AA și BB, repetate.</a:t>
            </a:r>
          </a:p>
          <a:p>
            <a:r>
              <a:rPr lang="en-US">
                <a:solidFill>
                  <a:srgbClr val="B58900"/>
                </a:solidFill>
                <a:latin typeface="Consolas" panose="020B0609020204030204" pitchFamily="49" charset="0"/>
              </a:rPr>
              <a:t>AAABBBAAABBBAAABBBAA - [0.99] </a:t>
            </a:r>
            <a:r>
              <a:rPr lang="en-US"/>
              <a:t>Grupuri de trei A-uri urmate de trei B-uri.</a:t>
            </a:r>
          </a:p>
          <a:p>
            <a:r>
              <a:rPr lang="en-US">
                <a:solidFill>
                  <a:srgbClr val="B58900"/>
                </a:solidFill>
                <a:latin typeface="Consolas" panose="020B0609020204030204" pitchFamily="49" charset="0"/>
              </a:rPr>
              <a:t>AAAABBBBAAAABBBBAAAA - [0.97] </a:t>
            </a:r>
            <a:r>
              <a:rPr lang="en-US"/>
              <a:t>Patru A-uri urmate de patru B-uri.</a:t>
            </a:r>
          </a:p>
          <a:p>
            <a:r>
              <a:rPr lang="en-US">
                <a:solidFill>
                  <a:srgbClr val="B58900"/>
                </a:solidFill>
                <a:latin typeface="Consolas" panose="020B0609020204030204" pitchFamily="49" charset="0"/>
              </a:rPr>
              <a:t>AAAAAABBBBBAAAAAABBB - [0.97] </a:t>
            </a:r>
            <a:r>
              <a:rPr lang="en-US"/>
              <a:t>Șase A-uri urmate de cinci B-uri.</a:t>
            </a:r>
          </a:p>
          <a:p>
            <a:r>
              <a:rPr lang="en-US">
                <a:solidFill>
                  <a:srgbClr val="B58900"/>
                </a:solidFill>
                <a:latin typeface="Consolas" panose="020B0609020204030204" pitchFamily="49" charset="0"/>
              </a:rPr>
              <a:t>AAAAAAABBBBBBAAAAAAA - [0.90]</a:t>
            </a:r>
            <a:r>
              <a:rPr lang="en-US"/>
              <a:t>  Șapte A-uri urmate de șase B-uri.</a:t>
            </a:r>
          </a:p>
          <a:p>
            <a:r>
              <a:rPr lang="en-US">
                <a:solidFill>
                  <a:srgbClr val="B58900"/>
                </a:solidFill>
                <a:latin typeface="Consolas" panose="020B0609020204030204" pitchFamily="49" charset="0"/>
              </a:rPr>
              <a:t>AAAAAAAABBBBBBBAAAAA - [0.93] </a:t>
            </a:r>
            <a:r>
              <a:rPr lang="en-US"/>
              <a:t>Opt A-uri urmate de șapte B-uri.</a:t>
            </a:r>
          </a:p>
          <a:p>
            <a:r>
              <a:rPr lang="en-US">
                <a:solidFill>
                  <a:srgbClr val="B58900"/>
                </a:solidFill>
                <a:latin typeface="Consolas" panose="020B0609020204030204" pitchFamily="49" charset="0"/>
              </a:rPr>
              <a:t>AAAAAAAAAABBBBBBBBBB - [</a:t>
            </a:r>
            <a:r>
              <a:rPr lang="en-US" b="1">
                <a:solidFill>
                  <a:srgbClr val="B58900"/>
                </a:solidFill>
                <a:latin typeface="Consolas" panose="020B0609020204030204" pitchFamily="49" charset="0"/>
              </a:rPr>
              <a:t>1.00</a:t>
            </a:r>
            <a:r>
              <a:rPr lang="en-US">
                <a:solidFill>
                  <a:srgbClr val="B58900"/>
                </a:solidFill>
                <a:latin typeface="Consolas" panose="020B0609020204030204" pitchFamily="49" charset="0"/>
              </a:rPr>
              <a:t>] </a:t>
            </a:r>
            <a:r>
              <a:rPr lang="en-US"/>
              <a:t>Zece A-uri urmate de zece B-uri.</a:t>
            </a:r>
          </a:p>
          <a:p>
            <a:r>
              <a:rPr lang="en-US">
                <a:solidFill>
                  <a:srgbClr val="B58900"/>
                </a:solidFill>
                <a:latin typeface="Consolas" panose="020B0609020204030204" pitchFamily="49" charset="0"/>
              </a:rPr>
              <a:t>AAAAAAAAAAAAAAAAAAAA - [0.00] </a:t>
            </a:r>
            <a:r>
              <a:rPr lang="en-US"/>
              <a:t>Doar A-uri.</a:t>
            </a:r>
          </a:p>
          <a:p>
            <a:r>
              <a:rPr lang="en-US">
                <a:solidFill>
                  <a:srgbClr val="B58900"/>
                </a:solidFill>
                <a:latin typeface="Consolas" panose="020B0609020204030204" pitchFamily="49" charset="0"/>
              </a:rPr>
              <a:t>BBBBBBBBBBBBBBBBBBBB - [0.00] </a:t>
            </a:r>
            <a:r>
              <a:rPr lang="en-US"/>
              <a:t>Doar B-uri.</a:t>
            </a:r>
          </a:p>
          <a:p>
            <a:endParaRPr lang="en-US"/>
          </a:p>
          <a:p>
            <a:r>
              <a:rPr lang="en-US"/>
              <a:t>Entropia măsoară gradul de aleatoriu într-o secvență. O valoare mai mare a entropiei indică o mai mare varietate sau imprevizibilitate în secvență.</a:t>
            </a:r>
          </a:p>
        </p:txBody>
      </p:sp>
      <p:sp>
        <p:nvSpPr>
          <p:cNvPr id="21" name="Title 1"/>
          <p:cNvSpPr txBox="1">
            <a:spLocks/>
          </p:cNvSpPr>
          <p:nvPr/>
        </p:nvSpPr>
        <p:spPr>
          <a:xfrm>
            <a:off x="158680" y="5934502"/>
            <a:ext cx="8336701" cy="8222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50000"/>
                    <a:lumOff val="50000"/>
                  </a:schemeClr>
                </a:solidFill>
              </a:rPr>
              <a:t>Entropia pe secvențe (I)</a:t>
            </a:r>
          </a:p>
        </p:txBody>
      </p:sp>
      <p:sp>
        <p:nvSpPr>
          <p:cNvPr id="6" name="Rectangle 5"/>
          <p:cNvSpPr/>
          <p:nvPr/>
        </p:nvSpPr>
        <p:spPr>
          <a:xfrm>
            <a:off x="10324909" y="1886"/>
            <a:ext cx="1867091" cy="537201"/>
          </a:xfrm>
          <a:prstGeom prst="rect">
            <a:avLst/>
          </a:prstGeom>
          <a:gradFill flip="none" rotWithShape="1">
            <a:gsLst>
              <a:gs pos="0">
                <a:schemeClr val="bg1"/>
              </a:gs>
              <a:gs pos="74000">
                <a:schemeClr val="bg1">
                  <a:lumMod val="85000"/>
                </a:schemeClr>
              </a:gs>
              <a:gs pos="83000">
                <a:schemeClr val="bg1">
                  <a:lumMod val="85000"/>
                </a:schemeClr>
              </a:gs>
              <a:gs pos="100000">
                <a:schemeClr val="bg1">
                  <a:lumMod val="85000"/>
                </a:schemeClr>
              </a:gs>
            </a:gsLst>
            <a:lin ang="0" scaled="1"/>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Title 1"/>
          <p:cNvSpPr txBox="1">
            <a:spLocks/>
          </p:cNvSpPr>
          <p:nvPr/>
        </p:nvSpPr>
        <p:spPr>
          <a:xfrm>
            <a:off x="51118" y="18165"/>
            <a:ext cx="10614608" cy="56966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50000"/>
                    <a:lumOff val="50000"/>
                  </a:schemeClr>
                </a:solidFill>
              </a:rPr>
              <a:t>Legi universale: Pornim de la entropia </a:t>
            </a:r>
            <a:r>
              <a:rPr lang="en-US" i="1">
                <a:solidFill>
                  <a:schemeClr val="tx1">
                    <a:lumMod val="50000"/>
                    <a:lumOff val="50000"/>
                  </a:schemeClr>
                </a:solidFill>
              </a:rPr>
              <a:t>Shannon</a:t>
            </a:r>
          </a:p>
        </p:txBody>
      </p:sp>
      <p:sp>
        <p:nvSpPr>
          <p:cNvPr id="8" name="Rectangle 7"/>
          <p:cNvSpPr/>
          <p:nvPr/>
        </p:nvSpPr>
        <p:spPr>
          <a:xfrm>
            <a:off x="1" y="539087"/>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0" name="Rectangle 9"/>
              <p:cNvSpPr/>
              <p:nvPr/>
            </p:nvSpPr>
            <p:spPr>
              <a:xfrm>
                <a:off x="8714747" y="1062949"/>
                <a:ext cx="2478819" cy="84856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𝑒</m:t>
                      </m:r>
                      <m:r>
                        <a:rPr lang="en-US" i="0">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0">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i="0">
                                      <a:latin typeface="Cambria Math" panose="02040503050406030204" pitchFamily="18" charset="0"/>
                                    </a:rPr>
                                    <m:t>log</m:t>
                                  </m:r>
                                </m:e>
                                <m:sub>
                                  <m:r>
                                    <a:rPr lang="en-US" i="0">
                                      <a:latin typeface="Cambria Math" panose="02040503050406030204" pitchFamily="18" charset="0"/>
                                    </a:rPr>
                                    <m:t>2</m:t>
                                  </m:r>
                                </m:sub>
                              </m:sSub>
                            </m:fName>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e>
                              </m:d>
                            </m:e>
                          </m:func>
                        </m:e>
                      </m:nary>
                    </m:oMath>
                  </m:oMathPara>
                </a14:m>
                <a:endParaRPr lang="en-US"/>
              </a:p>
            </p:txBody>
          </p:sp>
        </mc:Choice>
        <mc:Fallback xmlns="">
          <p:sp>
            <p:nvSpPr>
              <p:cNvPr id="10" name="Rectangle 9"/>
              <p:cNvSpPr>
                <a:spLocks noRot="1" noChangeAspect="1" noMove="1" noResize="1" noEditPoints="1" noAdjustHandles="1" noChangeArrowheads="1" noChangeShapeType="1" noTextEdit="1"/>
              </p:cNvSpPr>
              <p:nvPr/>
            </p:nvSpPr>
            <p:spPr>
              <a:xfrm>
                <a:off x="8714747" y="1062949"/>
                <a:ext cx="2478819" cy="848566"/>
              </a:xfrm>
              <a:prstGeom prst="rect">
                <a:avLst/>
              </a:prstGeom>
              <a:blipFill rotWithShape="0">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ectangle 10"/>
              <p:cNvSpPr/>
              <p:nvPr/>
            </p:nvSpPr>
            <p:spPr>
              <a:xfrm>
                <a:off x="8655090" y="2230802"/>
                <a:ext cx="3161250" cy="7087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𝐴</m:t>
                                  </m:r>
                                </m:e>
                              </m:d>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d>
                                    <m:dPr>
                                      <m:ctrlPr>
                                        <a:rPr lang="en-US" i="1">
                                          <a:latin typeface="Cambria Math" panose="02040503050406030204" pitchFamily="18" charset="0"/>
                                        </a:rPr>
                                      </m:ctrlPr>
                                    </m:dPr>
                                    <m:e>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𝐴</m:t>
                                          </m:r>
                                        </m:e>
                                      </m:d>
                                    </m:e>
                                  </m:d>
                                </m:e>
                              </m:func>
                              <m:r>
                                <a:rPr lang="en-US" b="0" i="0" smtClean="0">
                                  <a:latin typeface="Cambria Math" panose="02040503050406030204" pitchFamily="18" charset="0"/>
                                </a:rPr>
                                <m:t>+</m:t>
                              </m:r>
                            </m:e>
                            <m:e>
                              <m:r>
                                <a:rPr lang="en-US" i="1">
                                  <a:latin typeface="Cambria Math" panose="02040503050406030204" pitchFamily="18" charset="0"/>
                                </a:rPr>
                                <m:t>𝑝</m:t>
                              </m:r>
                              <m:r>
                                <a:rPr lang="en-US" i="1">
                                  <a:latin typeface="Cambria Math" panose="02040503050406030204" pitchFamily="18" charset="0"/>
                                </a:rPr>
                                <m:t>(</m:t>
                              </m:r>
                              <m:r>
                                <a:rPr lang="en-US" b="0" i="1" smtClean="0">
                                  <a:latin typeface="Cambria Math" panose="02040503050406030204" pitchFamily="18" charset="0"/>
                                </a:rPr>
                                <m:t>𝐵</m:t>
                              </m:r>
                              <m:r>
                                <a:rPr lang="en-US" i="1">
                                  <a:latin typeface="Cambria Math" panose="02040503050406030204" pitchFamily="18" charset="0"/>
                                </a:rPr>
                                <m:t>)</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r>
                                    <a:rPr lang="en-US" i="1">
                                      <a:latin typeface="Cambria Math" panose="02040503050406030204" pitchFamily="18" charset="0"/>
                                    </a:rPr>
                                    <m:t>(</m:t>
                                  </m:r>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𝐵</m:t>
                                      </m:r>
                                    </m:e>
                                  </m:d>
                                  <m:r>
                                    <a:rPr lang="en-US" i="1">
                                      <a:latin typeface="Cambria Math" panose="02040503050406030204" pitchFamily="18" charset="0"/>
                                    </a:rPr>
                                    <m:t>)</m:t>
                                  </m:r>
                                </m:e>
                              </m:func>
                            </m:e>
                          </m:eqArr>
                        </m:e>
                      </m:d>
                    </m:oMath>
                  </m:oMathPara>
                </a14:m>
                <a:endParaRPr lang="en-US" b="0" i="0">
                  <a:latin typeface="Cambria Math" panose="02040503050406030204" pitchFamily="18" charset="0"/>
                </a:endParaRPr>
              </a:p>
            </p:txBody>
          </p:sp>
        </mc:Choice>
        <mc:Fallback xmlns="">
          <p:sp>
            <p:nvSpPr>
              <p:cNvPr id="11" name="Rectangle 10"/>
              <p:cNvSpPr>
                <a:spLocks noRot="1" noChangeAspect="1" noMove="1" noResize="1" noEditPoints="1" noAdjustHandles="1" noChangeArrowheads="1" noChangeShapeType="1" noTextEdit="1"/>
              </p:cNvSpPr>
              <p:nvPr/>
            </p:nvSpPr>
            <p:spPr>
              <a:xfrm>
                <a:off x="8655090" y="2230802"/>
                <a:ext cx="3161250" cy="708720"/>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p:cNvSpPr/>
              <p:nvPr/>
            </p:nvSpPr>
            <p:spPr>
              <a:xfrm>
                <a:off x="8655090" y="3258809"/>
                <a:ext cx="2750112" cy="6467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d>
                                    <m:dPr>
                                      <m:ctrlPr>
                                        <a:rPr lang="en-US" i="1">
                                          <a:latin typeface="Cambria Math" panose="02040503050406030204" pitchFamily="18" charset="0"/>
                                        </a:rPr>
                                      </m:ctrlPr>
                                    </m:dPr>
                                    <m:e>
                                      <m:r>
                                        <a:rPr lang="en-US" i="1" smtClean="0">
                                          <a:latin typeface="Cambria Math" panose="02040503050406030204" pitchFamily="18" charset="0"/>
                                        </a:rPr>
                                        <m:t>0</m:t>
                                      </m:r>
                                      <m:r>
                                        <a:rPr lang="en-US" b="0" i="1" smtClean="0">
                                          <a:latin typeface="Cambria Math" panose="02040503050406030204" pitchFamily="18" charset="0"/>
                                        </a:rPr>
                                        <m:t>.5</m:t>
                                      </m:r>
                                    </m:e>
                                  </m:d>
                                </m:e>
                              </m:func>
                              <m:r>
                                <a:rPr lang="en-US" b="0" i="0" smtClean="0">
                                  <a:latin typeface="Cambria Math" panose="02040503050406030204" pitchFamily="18" charset="0"/>
                                </a:rPr>
                                <m:t>+</m:t>
                              </m:r>
                            </m:e>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r>
                                    <a:rPr lang="en-US" i="1">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r>
                                    <a:rPr lang="en-US" i="1">
                                      <a:latin typeface="Cambria Math" panose="02040503050406030204" pitchFamily="18" charset="0"/>
                                    </a:rPr>
                                    <m:t>)</m:t>
                                  </m:r>
                                </m:e>
                              </m:func>
                            </m:e>
                          </m:eqArr>
                        </m:e>
                      </m:d>
                    </m:oMath>
                  </m:oMathPara>
                </a14:m>
                <a:endParaRPr lang="en-US" b="0" i="0">
                  <a:latin typeface="Cambria Math" panose="02040503050406030204" pitchFamily="18" charset="0"/>
                </a:endParaRPr>
              </a:p>
            </p:txBody>
          </p:sp>
        </mc:Choice>
        <mc:Fallback xmlns="">
          <p:sp>
            <p:nvSpPr>
              <p:cNvPr id="12" name="Rectangle 11"/>
              <p:cNvSpPr>
                <a:spLocks noRot="1" noChangeAspect="1" noMove="1" noResize="1" noEditPoints="1" noAdjustHandles="1" noChangeArrowheads="1" noChangeShapeType="1" noTextEdit="1"/>
              </p:cNvSpPr>
              <p:nvPr/>
            </p:nvSpPr>
            <p:spPr>
              <a:xfrm>
                <a:off x="8655090" y="3258809"/>
                <a:ext cx="2750112" cy="646716"/>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Rectangle 12"/>
              <p:cNvSpPr/>
              <p:nvPr/>
            </p:nvSpPr>
            <p:spPr>
              <a:xfrm>
                <a:off x="8655090" y="4224812"/>
                <a:ext cx="2134494" cy="55989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r>
                                <a:rPr lang="en-US" i="1" smtClean="0">
                                  <a:latin typeface="Cambria Math" panose="02040503050406030204" pitchFamily="18" charset="0"/>
                                </a:rPr>
                                <m:t>−</m:t>
                              </m:r>
                              <m:r>
                                <a:rPr lang="en-US" b="0" i="1" smtClean="0">
                                  <a:latin typeface="Cambria Math" panose="02040503050406030204" pitchFamily="18" charset="0"/>
                                </a:rPr>
                                <m:t>1</m:t>
                              </m:r>
                              <m:r>
                                <a:rPr lang="en-US" b="0" i="0" smtClean="0">
                                  <a:latin typeface="Cambria Math" panose="02040503050406030204" pitchFamily="18" charset="0"/>
                                </a:rPr>
                                <m:t>+</m:t>
                              </m:r>
                            </m:e>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r>
                                <a:rPr lang="en-US" i="1" smtClean="0">
                                  <a:latin typeface="Cambria Math" panose="02040503050406030204" pitchFamily="18" charset="0"/>
                                </a:rPr>
                                <m:t>−</m:t>
                              </m:r>
                              <m:r>
                                <a:rPr lang="en-US" b="0" i="1" smtClean="0">
                                  <a:latin typeface="Cambria Math" panose="02040503050406030204" pitchFamily="18" charset="0"/>
                                </a:rPr>
                                <m:t>1</m:t>
                              </m:r>
                            </m:e>
                          </m:eqArr>
                        </m:e>
                      </m:d>
                    </m:oMath>
                  </m:oMathPara>
                </a14:m>
                <a:endParaRPr lang="en-US" b="0" i="0">
                  <a:latin typeface="Cambria Math" panose="02040503050406030204" pitchFamily="18" charset="0"/>
                </a:endParaRPr>
              </a:p>
            </p:txBody>
          </p:sp>
        </mc:Choice>
        <mc:Fallback xmlns="">
          <p:sp>
            <p:nvSpPr>
              <p:cNvPr id="13" name="Rectangle 12"/>
              <p:cNvSpPr>
                <a:spLocks noRot="1" noChangeAspect="1" noMove="1" noResize="1" noEditPoints="1" noAdjustHandles="1" noChangeArrowheads="1" noChangeShapeType="1" noTextEdit="1"/>
              </p:cNvSpPr>
              <p:nvPr/>
            </p:nvSpPr>
            <p:spPr>
              <a:xfrm>
                <a:off x="8655090" y="4224812"/>
                <a:ext cx="2134494" cy="559897"/>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p:cNvSpPr/>
              <p:nvPr/>
            </p:nvSpPr>
            <p:spPr>
              <a:xfrm>
                <a:off x="8655090" y="5103996"/>
                <a:ext cx="1738553" cy="55989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b="0" i="1" smtClean="0">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r>
                                <a:rPr lang="en-US" b="0" i="0" smtClean="0">
                                  <a:latin typeface="Cambria Math" panose="02040503050406030204" pitchFamily="18" charset="0"/>
                                </a:rPr>
                                <m:t>+</m:t>
                              </m:r>
                            </m:e>
                            <m:e>
                              <m:r>
                                <a:rPr lang="en-US" b="0" i="1" smtClean="0">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e>
                          </m:eqArr>
                        </m:e>
                      </m:d>
                    </m:oMath>
                  </m:oMathPara>
                </a14:m>
                <a:endParaRPr lang="en-US" b="0" i="0">
                  <a:latin typeface="Cambria Math" panose="02040503050406030204" pitchFamily="18" charset="0"/>
                </a:endParaRPr>
              </a:p>
            </p:txBody>
          </p:sp>
        </mc:Choice>
        <mc:Fallback xmlns="">
          <p:sp>
            <p:nvSpPr>
              <p:cNvPr id="14" name="Rectangle 13"/>
              <p:cNvSpPr>
                <a:spLocks noRot="1" noChangeAspect="1" noMove="1" noResize="1" noEditPoints="1" noAdjustHandles="1" noChangeArrowheads="1" noChangeShapeType="1" noTextEdit="1"/>
              </p:cNvSpPr>
              <p:nvPr/>
            </p:nvSpPr>
            <p:spPr>
              <a:xfrm>
                <a:off x="8655090" y="5103996"/>
                <a:ext cx="1738553" cy="559897"/>
              </a:xfrm>
              <a:prstGeom prst="rect">
                <a:avLst/>
              </a:prstGeom>
              <a:blipFill rotWithShape="0">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Rectangle 14"/>
              <p:cNvSpPr/>
              <p:nvPr/>
            </p:nvSpPr>
            <p:spPr>
              <a:xfrm>
                <a:off x="8710747" y="5965747"/>
                <a:ext cx="1542345" cy="369332"/>
              </a:xfrm>
              <a:prstGeom prst="rect">
                <a:avLst/>
              </a:prstGeom>
            </p:spPr>
            <p:txBody>
              <a:bodyPr wrap="none">
                <a:spAutoFit/>
              </a:bodyPr>
              <a:lstStyle/>
              <a:p>
                <a14:m>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i="1" smtClean="0">
                            <a:latin typeface="Cambria Math" panose="02040503050406030204" pitchFamily="18" charset="0"/>
                          </a:rPr>
                          <m:t>−</m:t>
                        </m:r>
                        <m:r>
                          <a:rPr lang="en-US" b="0" i="1" smtClean="0">
                            <a:latin typeface="Cambria Math" panose="02040503050406030204" pitchFamily="18" charset="0"/>
                          </a:rPr>
                          <m:t>1</m:t>
                        </m:r>
                      </m:e>
                    </m:d>
                  </m:oMath>
                </a14:m>
                <a:r>
                  <a:rPr lang="en-US" b="0" i="0">
                    <a:latin typeface="Cambria Math" panose="02040503050406030204" pitchFamily="18" charset="0"/>
                  </a:rPr>
                  <a:t>=1</a:t>
                </a:r>
              </a:p>
            </p:txBody>
          </p:sp>
        </mc:Choice>
        <mc:Fallback xmlns="">
          <p:sp>
            <p:nvSpPr>
              <p:cNvPr id="15" name="Rectangle 14"/>
              <p:cNvSpPr>
                <a:spLocks noRot="1" noChangeAspect="1" noMove="1" noResize="1" noEditPoints="1" noAdjustHandles="1" noChangeArrowheads="1" noChangeShapeType="1" noTextEdit="1"/>
              </p:cNvSpPr>
              <p:nvPr/>
            </p:nvSpPr>
            <p:spPr>
              <a:xfrm>
                <a:off x="8710747" y="5965747"/>
                <a:ext cx="1542345" cy="369332"/>
              </a:xfrm>
              <a:prstGeom prst="rect">
                <a:avLst/>
              </a:prstGeom>
              <a:blipFill rotWithShape="0">
                <a:blip r:embed="rId7"/>
                <a:stretch>
                  <a:fillRect t="-11667" r="-2372" b="-25000"/>
                </a:stretch>
              </a:blipFill>
            </p:spPr>
            <p:txBody>
              <a:bodyPr/>
              <a:lstStyle/>
              <a:p>
                <a:r>
                  <a:rPr lang="en-US">
                    <a:noFill/>
                  </a:rPr>
                  <a:t> </a:t>
                </a:r>
              </a:p>
            </p:txBody>
          </p:sp>
        </mc:Fallback>
      </mc:AlternateContent>
      <p:sp>
        <p:nvSpPr>
          <p:cNvPr id="16" name="Flowchart: Process 15"/>
          <p:cNvSpPr/>
          <p:nvPr/>
        </p:nvSpPr>
        <p:spPr>
          <a:xfrm>
            <a:off x="8495381" y="999782"/>
            <a:ext cx="3320959" cy="5503347"/>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02401" y="799229"/>
            <a:ext cx="3798412" cy="646331"/>
          </a:xfrm>
          <a:prstGeom prst="rect">
            <a:avLst/>
          </a:prstGeom>
        </p:spPr>
        <p:txBody>
          <a:bodyPr wrap="none">
            <a:spAutoFit/>
          </a:bodyPr>
          <a:lstStyle/>
          <a:p>
            <a:r>
              <a:rPr lang="en-US"/>
              <a:t>Cum se masoara esenta?</a:t>
            </a:r>
          </a:p>
          <a:p>
            <a:r>
              <a:rPr lang="en-US"/>
              <a:t>Cum se masoara concentratia esentei?</a:t>
            </a:r>
          </a:p>
        </p:txBody>
      </p:sp>
      <p:sp>
        <p:nvSpPr>
          <p:cNvPr id="18" name="Flowchart: Process 17"/>
          <p:cNvSpPr/>
          <p:nvPr/>
        </p:nvSpPr>
        <p:spPr>
          <a:xfrm>
            <a:off x="241315" y="721323"/>
            <a:ext cx="3990874" cy="847084"/>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0" name="Rectangle 19"/>
              <p:cNvSpPr/>
              <p:nvPr/>
            </p:nvSpPr>
            <p:spPr>
              <a:xfrm>
                <a:off x="4372085" y="647220"/>
                <a:ext cx="2484013" cy="536557"/>
              </a:xfrm>
              <a:prstGeom prst="rect">
                <a:avLst/>
              </a:prstGeom>
            </p:spPr>
            <p:txBody>
              <a:bodyPr wrap="none">
                <a:spAutoFit/>
              </a:bodyPr>
              <a:lstStyle/>
              <a:p>
                <a14:m>
                  <m:oMath xmlns:m="http://schemas.openxmlformats.org/officeDocument/2006/math">
                    <m:r>
                      <a:rPr lang="en-US" b="0" i="1" smtClean="0">
                        <a:latin typeface="Cambria Math" panose="02040503050406030204" pitchFamily="18" charset="0"/>
                      </a:rPr>
                      <m:t>𝑝</m:t>
                    </m:r>
                    <m:d>
                      <m:dPr>
                        <m:ctrlPr>
                          <a:rPr lang="en-US" b="0" i="1" smtClean="0">
                            <a:latin typeface="Cambria Math" panose="02040503050406030204" pitchFamily="18" charset="0"/>
                          </a:rPr>
                        </m:ctrlPr>
                      </m:dPr>
                      <m:e>
                        <m:r>
                          <a:rPr lang="en-US" b="0" i="1" smtClean="0">
                            <a:latin typeface="Cambria Math" panose="02040503050406030204" pitchFamily="18" charset="0"/>
                          </a:rPr>
                          <m:t>𝐴</m:t>
                        </m:r>
                      </m:e>
                    </m:d>
                    <m:r>
                      <a:rPr lang="en-US" i="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𝐴</m:t>
                            </m:r>
                          </m:e>
                        </m:d>
                      </m:num>
                      <m:den>
                        <m:r>
                          <a:rPr lang="en-US" b="0" i="1" smtClean="0">
                            <a:latin typeface="Cambria Math" panose="02040503050406030204" pitchFamily="18" charset="0"/>
                          </a:rPr>
                          <m:t>𝑙𝑢𝑛𝑔𝑖𝑚𝑒</m:t>
                        </m:r>
                        <m:r>
                          <a:rPr lang="en-US" b="0" i="1" smtClean="0">
                            <a:latin typeface="Cambria Math" panose="02040503050406030204" pitchFamily="18" charset="0"/>
                          </a:rPr>
                          <m:t> </m:t>
                        </m:r>
                        <m:r>
                          <a:rPr lang="en-US" b="0" i="1" smtClean="0">
                            <a:latin typeface="Cambria Math" panose="02040503050406030204" pitchFamily="18" charset="0"/>
                          </a:rPr>
                          <m:t>𝑠𝑒𝑐𝑣𝑒𝑛𝑡𝑎</m:t>
                        </m:r>
                      </m:den>
                    </m:f>
                  </m:oMath>
                </a14:m>
                <a:r>
                  <a:rPr lang="en-US"/>
                  <a:t> </a:t>
                </a:r>
              </a:p>
            </p:txBody>
          </p:sp>
        </mc:Choice>
        <mc:Fallback xmlns="">
          <p:sp>
            <p:nvSpPr>
              <p:cNvPr id="20" name="Rectangle 19"/>
              <p:cNvSpPr>
                <a:spLocks noRot="1" noChangeAspect="1" noMove="1" noResize="1" noEditPoints="1" noAdjustHandles="1" noChangeArrowheads="1" noChangeShapeType="1" noTextEdit="1"/>
              </p:cNvSpPr>
              <p:nvPr/>
            </p:nvSpPr>
            <p:spPr>
              <a:xfrm>
                <a:off x="4372085" y="647220"/>
                <a:ext cx="2484013" cy="536557"/>
              </a:xfrm>
              <a:prstGeom prst="rect">
                <a:avLst/>
              </a:prstGeom>
              <a:blipFill rotWithShape="0">
                <a:blip r:embed="rId8"/>
                <a:stretch>
                  <a:fillRect b="-681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Rectangle 1"/>
              <p:cNvSpPr/>
              <p:nvPr/>
            </p:nvSpPr>
            <p:spPr>
              <a:xfrm>
                <a:off x="4372085" y="1205135"/>
                <a:ext cx="1843518" cy="369332"/>
              </a:xfrm>
              <a:prstGeom prst="rect">
                <a:avLst/>
              </a:prstGeom>
            </p:spPr>
            <p:txBody>
              <a:bodyPr wrap="none">
                <a:spAutoFit/>
              </a:bodyPr>
              <a:lstStyle/>
              <a:p>
                <a14:m>
                  <m:oMath xmlns:m="http://schemas.openxmlformats.org/officeDocument/2006/math">
                    <m:r>
                      <a:rPr lang="en-US" i="1" smtClean="0">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𝐵</m:t>
                        </m:r>
                      </m:e>
                    </m:d>
                    <m:r>
                      <a:rPr lang="en-US">
                        <a:latin typeface="Cambria Math" panose="02040503050406030204" pitchFamily="18" charset="0"/>
                      </a:rPr>
                      <m:t>=</m:t>
                    </m:r>
                    <m:r>
                      <a:rPr lang="en-US" b="0" i="1" smtClean="0">
                        <a:latin typeface="Cambria Math" panose="02040503050406030204" pitchFamily="18" charset="0"/>
                      </a:rPr>
                      <m:t>1−</m:t>
                    </m:r>
                  </m:oMath>
                </a14:m>
                <a:r>
                  <a:rPr lang="en-US"/>
                  <a:t> </a:t>
                </a:r>
                <a14:m>
                  <m:oMath xmlns:m="http://schemas.openxmlformats.org/officeDocument/2006/math">
                    <m:r>
                      <a:rPr lang="en-US" i="1">
                        <a:latin typeface="Cambria Math" panose="02040503050406030204" pitchFamily="18" charset="0"/>
                      </a:rPr>
                      <m:t>𝑝</m:t>
                    </m:r>
                    <m:d>
                      <m:dPr>
                        <m:ctrlPr>
                          <a:rPr lang="en-US" i="1">
                            <a:latin typeface="Cambria Math" panose="02040503050406030204" pitchFamily="18" charset="0"/>
                          </a:rPr>
                        </m:ctrlPr>
                      </m:dPr>
                      <m:e>
                        <m:r>
                          <a:rPr lang="en-US" i="1">
                            <a:latin typeface="Cambria Math" panose="02040503050406030204" pitchFamily="18" charset="0"/>
                          </a:rPr>
                          <m:t>𝐴</m:t>
                        </m:r>
                      </m:e>
                    </m:d>
                  </m:oMath>
                </a14:m>
                <a:endParaRPr lang="en-US"/>
              </a:p>
            </p:txBody>
          </p:sp>
        </mc:Choice>
        <mc:Fallback xmlns="">
          <p:sp>
            <p:nvSpPr>
              <p:cNvPr id="2" name="Rectangle 1"/>
              <p:cNvSpPr>
                <a:spLocks noRot="1" noChangeAspect="1" noMove="1" noResize="1" noEditPoints="1" noAdjustHandles="1" noChangeArrowheads="1" noChangeShapeType="1" noTextEdit="1"/>
              </p:cNvSpPr>
              <p:nvPr/>
            </p:nvSpPr>
            <p:spPr>
              <a:xfrm>
                <a:off x="4372085" y="1205135"/>
                <a:ext cx="1843518" cy="369332"/>
              </a:xfrm>
              <a:prstGeom prst="rect">
                <a:avLst/>
              </a:prstGeom>
              <a:blipFill rotWithShape="0">
                <a:blip r:embed="rId9"/>
                <a:stretch>
                  <a:fillRect b="-6667"/>
                </a:stretch>
              </a:blipFill>
            </p:spPr>
            <p:txBody>
              <a:bodyPr/>
              <a:lstStyle/>
              <a:p>
                <a:r>
                  <a:rPr lang="en-US">
                    <a:noFill/>
                  </a:rPr>
                  <a:t> </a:t>
                </a:r>
              </a:p>
            </p:txBody>
          </p:sp>
        </mc:Fallback>
      </mc:AlternateContent>
      <p:sp>
        <p:nvSpPr>
          <p:cNvPr id="3" name="Rectangle 2"/>
          <p:cNvSpPr/>
          <p:nvPr/>
        </p:nvSpPr>
        <p:spPr>
          <a:xfrm>
            <a:off x="8418598" y="602991"/>
            <a:ext cx="2972352" cy="369332"/>
          </a:xfrm>
          <a:prstGeom prst="rect">
            <a:avLst/>
          </a:prstGeom>
        </p:spPr>
        <p:txBody>
          <a:bodyPr wrap="none">
            <a:spAutoFit/>
          </a:bodyPr>
          <a:lstStyle/>
          <a:p>
            <a:r>
              <a:rPr lang="en-US"/>
              <a:t>Entropia maxima (model nul):</a:t>
            </a:r>
          </a:p>
        </p:txBody>
      </p:sp>
    </p:spTree>
    <p:extLst>
      <p:ext uri="{BB962C8B-B14F-4D97-AF65-F5344CB8AC3E}">
        <p14:creationId xmlns:p14="http://schemas.microsoft.com/office/powerpoint/2010/main" val="1438281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29810" y="1399829"/>
            <a:ext cx="8014952" cy="4801314"/>
          </a:xfrm>
          <a:prstGeom prst="rect">
            <a:avLst/>
          </a:prstGeom>
        </p:spPr>
        <p:txBody>
          <a:bodyPr wrap="square">
            <a:spAutoFit/>
          </a:bodyPr>
          <a:lstStyle/>
          <a:p>
            <a:r>
              <a:rPr lang="en-US"/>
              <a:t>Entropiile calculate pentru secvențele cu “A” înlocuit cu “1” și “B” cu “0”, rotunjite la două zecimale:</a:t>
            </a:r>
          </a:p>
          <a:p>
            <a:endParaRPr lang="en-US"/>
          </a:p>
          <a:p>
            <a:r>
              <a:rPr lang="en-US">
                <a:solidFill>
                  <a:srgbClr val="B58900"/>
                </a:solidFill>
                <a:latin typeface="Consolas" panose="020B0609020204030204" pitchFamily="49" charset="0"/>
              </a:rPr>
              <a:t>10101010101010101010 - [1.00]</a:t>
            </a:r>
            <a:r>
              <a:rPr lang="en-US"/>
              <a:t>  Alternanță perfectă între 1 și 0.</a:t>
            </a:r>
          </a:p>
          <a:p>
            <a:r>
              <a:rPr lang="en-US">
                <a:solidFill>
                  <a:srgbClr val="B58900"/>
                </a:solidFill>
                <a:latin typeface="Consolas" panose="020B0609020204030204" pitchFamily="49" charset="0"/>
              </a:rPr>
              <a:t>11001100110011001100 - [1.00] </a:t>
            </a:r>
            <a:r>
              <a:rPr lang="en-US"/>
              <a:t>Perechi de 11 și 00, repetate.</a:t>
            </a:r>
          </a:p>
          <a:p>
            <a:r>
              <a:rPr lang="en-US">
                <a:solidFill>
                  <a:srgbClr val="B58900"/>
                </a:solidFill>
                <a:latin typeface="Consolas" panose="020B0609020204030204" pitchFamily="49" charset="0"/>
              </a:rPr>
              <a:t>11100011100011100011 - [0.99] </a:t>
            </a:r>
            <a:r>
              <a:rPr lang="en-US"/>
              <a:t>Grupuri de trei 1-uri urmate de trei 0-uri.</a:t>
            </a:r>
          </a:p>
          <a:p>
            <a:r>
              <a:rPr lang="en-US">
                <a:solidFill>
                  <a:srgbClr val="B58900"/>
                </a:solidFill>
                <a:latin typeface="Consolas" panose="020B0609020204030204" pitchFamily="49" charset="0"/>
              </a:rPr>
              <a:t>11110000111100001111 - [0.97] </a:t>
            </a:r>
            <a:r>
              <a:rPr lang="en-US"/>
              <a:t>Patru 1-uri urmate de patru 0-uri.</a:t>
            </a:r>
          </a:p>
          <a:p>
            <a:r>
              <a:rPr lang="en-US">
                <a:solidFill>
                  <a:srgbClr val="B58900"/>
                </a:solidFill>
                <a:latin typeface="Consolas" panose="020B0609020204030204" pitchFamily="49" charset="0"/>
              </a:rPr>
              <a:t>11111100000111110000 - [0.97] </a:t>
            </a:r>
            <a:r>
              <a:rPr lang="en-US"/>
              <a:t>Șase 1-uri urmate de cinci 0-uri.</a:t>
            </a:r>
          </a:p>
          <a:p>
            <a:r>
              <a:rPr lang="en-US">
                <a:solidFill>
                  <a:srgbClr val="B58900"/>
                </a:solidFill>
                <a:latin typeface="Consolas" panose="020B0609020204030204" pitchFamily="49" charset="0"/>
              </a:rPr>
              <a:t>11111110000001111111 - [0.90] </a:t>
            </a:r>
            <a:r>
              <a:rPr lang="en-US"/>
              <a:t>Șapte 1-uri urmate de șase 0-uri.</a:t>
            </a:r>
          </a:p>
          <a:p>
            <a:r>
              <a:rPr lang="en-US">
                <a:solidFill>
                  <a:srgbClr val="B58900"/>
                </a:solidFill>
                <a:latin typeface="Consolas" panose="020B0609020204030204" pitchFamily="49" charset="0"/>
              </a:rPr>
              <a:t>11111111000000011111 - [0.93] </a:t>
            </a:r>
            <a:r>
              <a:rPr lang="en-US"/>
              <a:t>Opt 1-uri urmate de șapte 0-uri.</a:t>
            </a:r>
          </a:p>
          <a:p>
            <a:r>
              <a:rPr lang="en-US">
                <a:solidFill>
                  <a:srgbClr val="B58900"/>
                </a:solidFill>
                <a:latin typeface="Consolas" panose="020B0609020204030204" pitchFamily="49" charset="0"/>
              </a:rPr>
              <a:t>11111111110000000000 - [1.00] </a:t>
            </a:r>
            <a:r>
              <a:rPr lang="en-US"/>
              <a:t>Zece 1-uri urmate de zece 0-uri.</a:t>
            </a:r>
          </a:p>
          <a:p>
            <a:r>
              <a:rPr lang="en-US">
                <a:solidFill>
                  <a:srgbClr val="B58900"/>
                </a:solidFill>
                <a:latin typeface="Consolas" panose="020B0609020204030204" pitchFamily="49" charset="0"/>
              </a:rPr>
              <a:t>11111111111111111111 - [0.00] </a:t>
            </a:r>
            <a:r>
              <a:rPr lang="en-US"/>
              <a:t>Doar 1-uri.</a:t>
            </a:r>
          </a:p>
          <a:p>
            <a:r>
              <a:rPr lang="en-US">
                <a:solidFill>
                  <a:srgbClr val="B58900"/>
                </a:solidFill>
                <a:latin typeface="Consolas" panose="020B0609020204030204" pitchFamily="49" charset="0"/>
              </a:rPr>
              <a:t>00000000000000000000 - [0.00] </a:t>
            </a:r>
            <a:r>
              <a:rPr lang="en-US"/>
              <a:t>Doar 0-uri.</a:t>
            </a:r>
          </a:p>
          <a:p>
            <a:endParaRPr lang="en-US"/>
          </a:p>
          <a:p>
            <a:r>
              <a:rPr lang="en-US"/>
              <a:t>Entropia rămâne aceeași ca și în cazul secvențelor originale, deoarece schimbarea caracterelor nu afectează distribuția lor.</a:t>
            </a:r>
          </a:p>
          <a:p>
            <a:r>
              <a:rPr lang="en-US"/>
              <a:t> </a:t>
            </a:r>
          </a:p>
        </p:txBody>
      </p:sp>
      <p:sp>
        <p:nvSpPr>
          <p:cNvPr id="16" name="Rectangle 15"/>
          <p:cNvSpPr/>
          <p:nvPr/>
        </p:nvSpPr>
        <p:spPr>
          <a:xfrm>
            <a:off x="10324909" y="1886"/>
            <a:ext cx="1867091" cy="537201"/>
          </a:xfrm>
          <a:prstGeom prst="rect">
            <a:avLst/>
          </a:prstGeom>
          <a:gradFill flip="none" rotWithShape="1">
            <a:gsLst>
              <a:gs pos="0">
                <a:schemeClr val="bg1"/>
              </a:gs>
              <a:gs pos="74000">
                <a:schemeClr val="bg1">
                  <a:lumMod val="85000"/>
                </a:schemeClr>
              </a:gs>
              <a:gs pos="83000">
                <a:schemeClr val="bg1">
                  <a:lumMod val="85000"/>
                </a:schemeClr>
              </a:gs>
              <a:gs pos="100000">
                <a:schemeClr val="bg1">
                  <a:lumMod val="85000"/>
                </a:schemeClr>
              </a:gs>
            </a:gsLst>
            <a:lin ang="0" scaled="1"/>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7" name="Title 1"/>
          <p:cNvSpPr txBox="1">
            <a:spLocks/>
          </p:cNvSpPr>
          <p:nvPr/>
        </p:nvSpPr>
        <p:spPr>
          <a:xfrm>
            <a:off x="51118" y="18165"/>
            <a:ext cx="10614608" cy="56966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50000"/>
                    <a:lumOff val="50000"/>
                  </a:schemeClr>
                </a:solidFill>
              </a:rPr>
              <a:t>Legi universale: Entropia</a:t>
            </a:r>
          </a:p>
        </p:txBody>
      </p:sp>
      <p:sp>
        <p:nvSpPr>
          <p:cNvPr id="18" name="Rectangle 17"/>
          <p:cNvSpPr/>
          <p:nvPr/>
        </p:nvSpPr>
        <p:spPr>
          <a:xfrm>
            <a:off x="0" y="523417"/>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9" name="Rectangle 18"/>
              <p:cNvSpPr/>
              <p:nvPr/>
            </p:nvSpPr>
            <p:spPr>
              <a:xfrm>
                <a:off x="8815557" y="997958"/>
                <a:ext cx="2478819" cy="84856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𝑒</m:t>
                      </m:r>
                      <m:r>
                        <a:rPr lang="en-US" i="0">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0">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i="0">
                                      <a:latin typeface="Cambria Math" panose="02040503050406030204" pitchFamily="18" charset="0"/>
                                    </a:rPr>
                                    <m:t>log</m:t>
                                  </m:r>
                                </m:e>
                                <m:sub>
                                  <m:r>
                                    <a:rPr lang="en-US" i="0">
                                      <a:latin typeface="Cambria Math" panose="02040503050406030204" pitchFamily="18" charset="0"/>
                                    </a:rPr>
                                    <m:t>2</m:t>
                                  </m:r>
                                </m:sub>
                              </m:sSub>
                            </m:fName>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e>
                              </m:d>
                            </m:e>
                          </m:func>
                        </m:e>
                      </m:nary>
                    </m:oMath>
                  </m:oMathPara>
                </a14:m>
                <a:endParaRPr lang="en-US"/>
              </a:p>
            </p:txBody>
          </p:sp>
        </mc:Choice>
        <mc:Fallback xmlns="">
          <p:sp>
            <p:nvSpPr>
              <p:cNvPr id="19" name="Rectangle 18"/>
              <p:cNvSpPr>
                <a:spLocks noRot="1" noChangeAspect="1" noMove="1" noResize="1" noEditPoints="1" noAdjustHandles="1" noChangeArrowheads="1" noChangeShapeType="1" noTextEdit="1"/>
              </p:cNvSpPr>
              <p:nvPr/>
            </p:nvSpPr>
            <p:spPr>
              <a:xfrm>
                <a:off x="8815557" y="997958"/>
                <a:ext cx="2478819" cy="848566"/>
              </a:xfrm>
              <a:prstGeom prst="rect">
                <a:avLst/>
              </a:prstGeom>
              <a:blipFill rotWithShape="0">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Rectangle 19"/>
              <p:cNvSpPr/>
              <p:nvPr/>
            </p:nvSpPr>
            <p:spPr>
              <a:xfrm>
                <a:off x="8755900" y="2165811"/>
                <a:ext cx="3161250" cy="7087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0</m:t>
                                  </m:r>
                                </m:e>
                              </m:d>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d>
                                    <m:dPr>
                                      <m:ctrlPr>
                                        <a:rPr lang="en-US" i="1">
                                          <a:latin typeface="Cambria Math" panose="02040503050406030204" pitchFamily="18" charset="0"/>
                                        </a:rPr>
                                      </m:ctrlPr>
                                    </m:dPr>
                                    <m:e>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0</m:t>
                                          </m:r>
                                        </m:e>
                                      </m:d>
                                    </m:e>
                                  </m:d>
                                </m:e>
                              </m:func>
                              <m:r>
                                <a:rPr lang="en-US" b="0" i="0" smtClean="0">
                                  <a:latin typeface="Cambria Math" panose="02040503050406030204" pitchFamily="18" charset="0"/>
                                </a:rPr>
                                <m:t>+</m:t>
                              </m:r>
                            </m:e>
                            <m:e>
                              <m:r>
                                <a:rPr lang="en-US" i="1">
                                  <a:latin typeface="Cambria Math" panose="02040503050406030204" pitchFamily="18" charset="0"/>
                                </a:rPr>
                                <m:t>𝑝</m:t>
                              </m:r>
                              <m:r>
                                <a:rPr lang="en-US" i="1">
                                  <a:latin typeface="Cambria Math" panose="02040503050406030204" pitchFamily="18" charset="0"/>
                                </a:rPr>
                                <m:t>(1)</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r>
                                    <a:rPr lang="en-US" i="1">
                                      <a:latin typeface="Cambria Math" panose="02040503050406030204" pitchFamily="18" charset="0"/>
                                    </a:rPr>
                                    <m:t>(</m:t>
                                  </m:r>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1</m:t>
                                      </m:r>
                                    </m:e>
                                  </m:d>
                                  <m:r>
                                    <a:rPr lang="en-US" i="1">
                                      <a:latin typeface="Cambria Math" panose="02040503050406030204" pitchFamily="18" charset="0"/>
                                    </a:rPr>
                                    <m:t>)</m:t>
                                  </m:r>
                                </m:e>
                              </m:func>
                            </m:e>
                          </m:eqArr>
                        </m:e>
                      </m:d>
                    </m:oMath>
                  </m:oMathPara>
                </a14:m>
                <a:endParaRPr lang="en-US" b="0" i="0">
                  <a:latin typeface="Cambria Math" panose="02040503050406030204" pitchFamily="18" charset="0"/>
                </a:endParaRPr>
              </a:p>
            </p:txBody>
          </p:sp>
        </mc:Choice>
        <mc:Fallback xmlns="">
          <p:sp>
            <p:nvSpPr>
              <p:cNvPr id="20" name="Rectangle 19"/>
              <p:cNvSpPr>
                <a:spLocks noRot="1" noChangeAspect="1" noMove="1" noResize="1" noEditPoints="1" noAdjustHandles="1" noChangeArrowheads="1" noChangeShapeType="1" noTextEdit="1"/>
              </p:cNvSpPr>
              <p:nvPr/>
            </p:nvSpPr>
            <p:spPr>
              <a:xfrm>
                <a:off x="8755900" y="2165811"/>
                <a:ext cx="3161250" cy="708720"/>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Rectangle 20"/>
              <p:cNvSpPr/>
              <p:nvPr/>
            </p:nvSpPr>
            <p:spPr>
              <a:xfrm>
                <a:off x="8755900" y="3193818"/>
                <a:ext cx="2750112" cy="6467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d>
                                    <m:dPr>
                                      <m:ctrlPr>
                                        <a:rPr lang="en-US" i="1">
                                          <a:latin typeface="Cambria Math" panose="02040503050406030204" pitchFamily="18" charset="0"/>
                                        </a:rPr>
                                      </m:ctrlPr>
                                    </m:dPr>
                                    <m:e>
                                      <m:r>
                                        <a:rPr lang="en-US" i="1" smtClean="0">
                                          <a:latin typeface="Cambria Math" panose="02040503050406030204" pitchFamily="18" charset="0"/>
                                        </a:rPr>
                                        <m:t>0</m:t>
                                      </m:r>
                                      <m:r>
                                        <a:rPr lang="en-US" b="0" i="1" smtClean="0">
                                          <a:latin typeface="Cambria Math" panose="02040503050406030204" pitchFamily="18" charset="0"/>
                                        </a:rPr>
                                        <m:t>.5</m:t>
                                      </m:r>
                                    </m:e>
                                  </m:d>
                                </m:e>
                              </m:func>
                              <m:r>
                                <a:rPr lang="en-US" b="0" i="0" smtClean="0">
                                  <a:latin typeface="Cambria Math" panose="02040503050406030204" pitchFamily="18" charset="0"/>
                                </a:rPr>
                                <m:t>+</m:t>
                              </m:r>
                            </m:e>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r>
                                    <a:rPr lang="en-US" i="1">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r>
                                    <a:rPr lang="en-US" i="1">
                                      <a:latin typeface="Cambria Math" panose="02040503050406030204" pitchFamily="18" charset="0"/>
                                    </a:rPr>
                                    <m:t>)</m:t>
                                  </m:r>
                                </m:e>
                              </m:func>
                            </m:e>
                          </m:eqArr>
                        </m:e>
                      </m:d>
                    </m:oMath>
                  </m:oMathPara>
                </a14:m>
                <a:endParaRPr lang="en-US" b="0" i="0">
                  <a:latin typeface="Cambria Math" panose="02040503050406030204" pitchFamily="18" charset="0"/>
                </a:endParaRPr>
              </a:p>
            </p:txBody>
          </p:sp>
        </mc:Choice>
        <mc:Fallback xmlns="">
          <p:sp>
            <p:nvSpPr>
              <p:cNvPr id="21" name="Rectangle 20"/>
              <p:cNvSpPr>
                <a:spLocks noRot="1" noChangeAspect="1" noMove="1" noResize="1" noEditPoints="1" noAdjustHandles="1" noChangeArrowheads="1" noChangeShapeType="1" noTextEdit="1"/>
              </p:cNvSpPr>
              <p:nvPr/>
            </p:nvSpPr>
            <p:spPr>
              <a:xfrm>
                <a:off x="8755900" y="3193818"/>
                <a:ext cx="2750112" cy="646716"/>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Rectangle 21"/>
              <p:cNvSpPr/>
              <p:nvPr/>
            </p:nvSpPr>
            <p:spPr>
              <a:xfrm>
                <a:off x="8755900" y="4159821"/>
                <a:ext cx="2134494" cy="55989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r>
                                <a:rPr lang="en-US" i="1" smtClean="0">
                                  <a:latin typeface="Cambria Math" panose="02040503050406030204" pitchFamily="18" charset="0"/>
                                </a:rPr>
                                <m:t>−</m:t>
                              </m:r>
                              <m:r>
                                <a:rPr lang="en-US" b="0" i="1" smtClean="0">
                                  <a:latin typeface="Cambria Math" panose="02040503050406030204" pitchFamily="18" charset="0"/>
                                </a:rPr>
                                <m:t>1</m:t>
                              </m:r>
                              <m:r>
                                <a:rPr lang="en-US" b="0" i="0" smtClean="0">
                                  <a:latin typeface="Cambria Math" panose="02040503050406030204" pitchFamily="18" charset="0"/>
                                </a:rPr>
                                <m:t>+</m:t>
                              </m:r>
                            </m:e>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r>
                                <a:rPr lang="en-US" i="1" smtClean="0">
                                  <a:latin typeface="Cambria Math" panose="02040503050406030204" pitchFamily="18" charset="0"/>
                                </a:rPr>
                                <m:t>−</m:t>
                              </m:r>
                              <m:r>
                                <a:rPr lang="en-US" b="0" i="1" smtClean="0">
                                  <a:latin typeface="Cambria Math" panose="02040503050406030204" pitchFamily="18" charset="0"/>
                                </a:rPr>
                                <m:t>1</m:t>
                              </m:r>
                            </m:e>
                          </m:eqArr>
                        </m:e>
                      </m:d>
                    </m:oMath>
                  </m:oMathPara>
                </a14:m>
                <a:endParaRPr lang="en-US" b="0" i="0">
                  <a:latin typeface="Cambria Math" panose="02040503050406030204" pitchFamily="18" charset="0"/>
                </a:endParaRPr>
              </a:p>
            </p:txBody>
          </p:sp>
        </mc:Choice>
        <mc:Fallback xmlns="">
          <p:sp>
            <p:nvSpPr>
              <p:cNvPr id="22" name="Rectangle 21"/>
              <p:cNvSpPr>
                <a:spLocks noRot="1" noChangeAspect="1" noMove="1" noResize="1" noEditPoints="1" noAdjustHandles="1" noChangeArrowheads="1" noChangeShapeType="1" noTextEdit="1"/>
              </p:cNvSpPr>
              <p:nvPr/>
            </p:nvSpPr>
            <p:spPr>
              <a:xfrm>
                <a:off x="8755900" y="4159821"/>
                <a:ext cx="2134494" cy="559897"/>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Rectangle 22"/>
              <p:cNvSpPr/>
              <p:nvPr/>
            </p:nvSpPr>
            <p:spPr>
              <a:xfrm>
                <a:off x="8755900" y="5039005"/>
                <a:ext cx="1738553" cy="55989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b="0" i="1" smtClean="0">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r>
                                <a:rPr lang="en-US" b="0" i="0" smtClean="0">
                                  <a:latin typeface="Cambria Math" panose="02040503050406030204" pitchFamily="18" charset="0"/>
                                </a:rPr>
                                <m:t>+</m:t>
                              </m:r>
                            </m:e>
                            <m:e>
                              <m:r>
                                <a:rPr lang="en-US" b="0" i="1" smtClean="0">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e>
                          </m:eqArr>
                        </m:e>
                      </m:d>
                    </m:oMath>
                  </m:oMathPara>
                </a14:m>
                <a:endParaRPr lang="en-US" b="0" i="0">
                  <a:latin typeface="Cambria Math" panose="02040503050406030204" pitchFamily="18" charset="0"/>
                </a:endParaRPr>
              </a:p>
            </p:txBody>
          </p:sp>
        </mc:Choice>
        <mc:Fallback xmlns="">
          <p:sp>
            <p:nvSpPr>
              <p:cNvPr id="23" name="Rectangle 22"/>
              <p:cNvSpPr>
                <a:spLocks noRot="1" noChangeAspect="1" noMove="1" noResize="1" noEditPoints="1" noAdjustHandles="1" noChangeArrowheads="1" noChangeShapeType="1" noTextEdit="1"/>
              </p:cNvSpPr>
              <p:nvPr/>
            </p:nvSpPr>
            <p:spPr>
              <a:xfrm>
                <a:off x="8755900" y="5039005"/>
                <a:ext cx="1738553" cy="559897"/>
              </a:xfrm>
              <a:prstGeom prst="rect">
                <a:avLst/>
              </a:prstGeom>
              <a:blipFill rotWithShape="0">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Rectangle 23"/>
              <p:cNvSpPr/>
              <p:nvPr/>
            </p:nvSpPr>
            <p:spPr>
              <a:xfrm>
                <a:off x="8811557" y="5900756"/>
                <a:ext cx="1542345" cy="369332"/>
              </a:xfrm>
              <a:prstGeom prst="rect">
                <a:avLst/>
              </a:prstGeom>
            </p:spPr>
            <p:txBody>
              <a:bodyPr wrap="none">
                <a:spAutoFit/>
              </a:bodyPr>
              <a:lstStyle/>
              <a:p>
                <a14:m>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i="1" smtClean="0">
                            <a:latin typeface="Cambria Math" panose="02040503050406030204" pitchFamily="18" charset="0"/>
                          </a:rPr>
                          <m:t>−</m:t>
                        </m:r>
                        <m:r>
                          <a:rPr lang="en-US" b="0" i="1" smtClean="0">
                            <a:latin typeface="Cambria Math" panose="02040503050406030204" pitchFamily="18" charset="0"/>
                          </a:rPr>
                          <m:t>1</m:t>
                        </m:r>
                      </m:e>
                    </m:d>
                  </m:oMath>
                </a14:m>
                <a:r>
                  <a:rPr lang="en-US" b="0" i="0">
                    <a:latin typeface="Cambria Math" panose="02040503050406030204" pitchFamily="18" charset="0"/>
                  </a:rPr>
                  <a:t>=1</a:t>
                </a:r>
              </a:p>
            </p:txBody>
          </p:sp>
        </mc:Choice>
        <mc:Fallback xmlns="">
          <p:sp>
            <p:nvSpPr>
              <p:cNvPr id="24" name="Rectangle 23"/>
              <p:cNvSpPr>
                <a:spLocks noRot="1" noChangeAspect="1" noMove="1" noResize="1" noEditPoints="1" noAdjustHandles="1" noChangeArrowheads="1" noChangeShapeType="1" noTextEdit="1"/>
              </p:cNvSpPr>
              <p:nvPr/>
            </p:nvSpPr>
            <p:spPr>
              <a:xfrm>
                <a:off x="8811557" y="5900756"/>
                <a:ext cx="1542345" cy="369332"/>
              </a:xfrm>
              <a:prstGeom prst="rect">
                <a:avLst/>
              </a:prstGeom>
              <a:blipFill rotWithShape="0">
                <a:blip r:embed="rId7"/>
                <a:stretch>
                  <a:fillRect t="-11475" r="-2767" b="-22951"/>
                </a:stretch>
              </a:blipFill>
            </p:spPr>
            <p:txBody>
              <a:bodyPr/>
              <a:lstStyle/>
              <a:p>
                <a:r>
                  <a:rPr lang="en-US">
                    <a:noFill/>
                  </a:rPr>
                  <a:t> </a:t>
                </a:r>
              </a:p>
            </p:txBody>
          </p:sp>
        </mc:Fallback>
      </mc:AlternateContent>
      <p:sp>
        <p:nvSpPr>
          <p:cNvPr id="25" name="Flowchart: Process 24"/>
          <p:cNvSpPr/>
          <p:nvPr/>
        </p:nvSpPr>
        <p:spPr>
          <a:xfrm>
            <a:off x="8596191" y="934791"/>
            <a:ext cx="3320959" cy="5503347"/>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p:cNvSpPr txBox="1">
            <a:spLocks/>
          </p:cNvSpPr>
          <p:nvPr/>
        </p:nvSpPr>
        <p:spPr>
          <a:xfrm>
            <a:off x="259490" y="5900756"/>
            <a:ext cx="8336701" cy="8222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50000"/>
                    <a:lumOff val="50000"/>
                  </a:schemeClr>
                </a:solidFill>
              </a:rPr>
              <a:t>Entropia pe secvențe (II)</a:t>
            </a:r>
          </a:p>
        </p:txBody>
      </p:sp>
      <p:sp>
        <p:nvSpPr>
          <p:cNvPr id="26" name="Rectangle 25"/>
          <p:cNvSpPr/>
          <p:nvPr/>
        </p:nvSpPr>
        <p:spPr>
          <a:xfrm>
            <a:off x="8492291" y="567487"/>
            <a:ext cx="2972352" cy="369332"/>
          </a:xfrm>
          <a:prstGeom prst="rect">
            <a:avLst/>
          </a:prstGeom>
        </p:spPr>
        <p:txBody>
          <a:bodyPr wrap="none">
            <a:spAutoFit/>
          </a:bodyPr>
          <a:lstStyle/>
          <a:p>
            <a:r>
              <a:rPr lang="en-US"/>
              <a:t>Entropia maxima (model nul):</a:t>
            </a:r>
          </a:p>
        </p:txBody>
      </p:sp>
      <p:sp>
        <p:nvSpPr>
          <p:cNvPr id="15" name="Flowchart: Process 14"/>
          <p:cNvSpPr/>
          <p:nvPr/>
        </p:nvSpPr>
        <p:spPr>
          <a:xfrm>
            <a:off x="432845" y="721323"/>
            <a:ext cx="5813496" cy="562456"/>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593910" y="813292"/>
            <a:ext cx="5519973" cy="369332"/>
          </a:xfrm>
          <a:prstGeom prst="rect">
            <a:avLst/>
          </a:prstGeom>
        </p:spPr>
        <p:txBody>
          <a:bodyPr wrap="none">
            <a:spAutoFit/>
          </a:bodyPr>
          <a:lstStyle/>
          <a:p>
            <a:r>
              <a:rPr lang="en-US"/>
              <a:t>Dacă înlocuim alfabetul secvenței anterioare cu numere?</a:t>
            </a:r>
          </a:p>
        </p:txBody>
      </p:sp>
    </p:spTree>
    <p:extLst>
      <p:ext uri="{BB962C8B-B14F-4D97-AF65-F5344CB8AC3E}">
        <p14:creationId xmlns:p14="http://schemas.microsoft.com/office/powerpoint/2010/main" val="1156840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339811" y="1538416"/>
            <a:ext cx="11572103" cy="511457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885770" y="1811531"/>
            <a:ext cx="10480183" cy="4801314"/>
          </a:xfrm>
          <a:prstGeom prst="rect">
            <a:avLst/>
          </a:prstGeom>
        </p:spPr>
        <p:txBody>
          <a:bodyPr wrap="square">
            <a:spAutoFit/>
          </a:bodyPr>
          <a:lstStyle/>
          <a:p>
            <a:r>
              <a:rPr lang="en-US"/>
              <a:t>Valorile entropiei ne-normalizate pentru secvențele cu trei caractere (A, B, și C), rotunjite la două zecimale:</a:t>
            </a:r>
          </a:p>
          <a:p>
            <a:endParaRPr lang="en-US"/>
          </a:p>
          <a:p>
            <a:r>
              <a:rPr lang="en-US">
                <a:solidFill>
                  <a:srgbClr val="B58900"/>
                </a:solidFill>
                <a:latin typeface="Consolas" panose="020B0609020204030204" pitchFamily="49" charset="0"/>
              </a:rPr>
              <a:t>ABCABCABCABCABCABCAB - [1.58] </a:t>
            </a:r>
            <a:r>
              <a:rPr lang="en-US"/>
              <a:t>Alternanță regulată între A, B și C.</a:t>
            </a:r>
          </a:p>
          <a:p>
            <a:r>
              <a:rPr lang="en-US">
                <a:solidFill>
                  <a:srgbClr val="B58900"/>
                </a:solidFill>
                <a:latin typeface="Consolas" panose="020B0609020204030204" pitchFamily="49" charset="0"/>
              </a:rPr>
              <a:t>AABBCCAABBCCAABBCCAA - [1.57] </a:t>
            </a:r>
            <a:r>
              <a:rPr lang="en-US"/>
              <a:t>Perechi de AA, BB și CC, repetate.</a:t>
            </a:r>
          </a:p>
          <a:p>
            <a:r>
              <a:rPr lang="en-US">
                <a:solidFill>
                  <a:srgbClr val="B58900"/>
                </a:solidFill>
                <a:latin typeface="Consolas" panose="020B0609020204030204" pitchFamily="49" charset="0"/>
              </a:rPr>
              <a:t>AAABBBCCAAABBBCCAAAB - [1.51] </a:t>
            </a:r>
            <a:r>
              <a:rPr lang="en-US"/>
              <a:t>Grupuri de trei A-uri, B-uri și două C-uri.</a:t>
            </a:r>
          </a:p>
          <a:p>
            <a:r>
              <a:rPr lang="en-US">
                <a:solidFill>
                  <a:srgbClr val="B58900"/>
                </a:solidFill>
                <a:latin typeface="Consolas" panose="020B0609020204030204" pitchFamily="49" charset="0"/>
              </a:rPr>
              <a:t>AAAABBBBCCCCAAAABBBB - [1.52] </a:t>
            </a:r>
            <a:r>
              <a:rPr lang="en-US"/>
              <a:t>Patru A-uri, B-uri și C-uri.</a:t>
            </a:r>
          </a:p>
          <a:p>
            <a:r>
              <a:rPr lang="en-US">
                <a:solidFill>
                  <a:srgbClr val="B58900"/>
                </a:solidFill>
                <a:latin typeface="Consolas" panose="020B0609020204030204" pitchFamily="49" charset="0"/>
              </a:rPr>
              <a:t>AAAAAABBBBBCCCCCAAAA - [1.50] </a:t>
            </a:r>
            <a:r>
              <a:rPr lang="en-US"/>
              <a:t>Șase A-uri, B-uri și patru C-uri.</a:t>
            </a:r>
          </a:p>
          <a:p>
            <a:r>
              <a:rPr lang="en-US">
                <a:solidFill>
                  <a:srgbClr val="B58900"/>
                </a:solidFill>
                <a:latin typeface="Consolas" panose="020B0609020204030204" pitchFamily="49" charset="0"/>
              </a:rPr>
              <a:t>AAAAAAABBBBBBCCCCCCA - [1.57] </a:t>
            </a:r>
            <a:r>
              <a:rPr lang="en-US"/>
              <a:t>Șapte A-uri, șase B-uri și C-uri.</a:t>
            </a:r>
          </a:p>
          <a:p>
            <a:r>
              <a:rPr lang="en-US">
                <a:solidFill>
                  <a:srgbClr val="B58900"/>
                </a:solidFill>
                <a:latin typeface="Consolas" panose="020B0609020204030204" pitchFamily="49" charset="0"/>
              </a:rPr>
              <a:t>AAAAAAAABBBBBBBCCCCC - [1.56] </a:t>
            </a:r>
            <a:r>
              <a:rPr lang="en-US"/>
              <a:t>Opt A-uri, șapte B-uri și patru C-uri.</a:t>
            </a:r>
          </a:p>
          <a:p>
            <a:r>
              <a:rPr lang="en-US">
                <a:solidFill>
                  <a:srgbClr val="B58900"/>
                </a:solidFill>
                <a:latin typeface="Consolas" panose="020B0609020204030204" pitchFamily="49" charset="0"/>
              </a:rPr>
              <a:t>AAAAAAAAAABBBBBBBBBB - [1.00] </a:t>
            </a:r>
            <a:r>
              <a:rPr lang="en-US"/>
              <a:t>Zece A-uri urmate de zece B-uri.</a:t>
            </a:r>
          </a:p>
          <a:p>
            <a:r>
              <a:rPr lang="en-US">
                <a:solidFill>
                  <a:srgbClr val="B58900"/>
                </a:solidFill>
                <a:latin typeface="Consolas" panose="020B0609020204030204" pitchFamily="49" charset="0"/>
              </a:rPr>
              <a:t>AAAAAAAAAAAAAAAAAAAA - [0.00] </a:t>
            </a:r>
            <a:r>
              <a:rPr lang="en-US"/>
              <a:t>Doar A-uri.</a:t>
            </a:r>
          </a:p>
          <a:p>
            <a:r>
              <a:rPr lang="en-US">
                <a:solidFill>
                  <a:srgbClr val="B58900"/>
                </a:solidFill>
                <a:latin typeface="Consolas" panose="020B0609020204030204" pitchFamily="49" charset="0"/>
              </a:rPr>
              <a:t>BBBBBBBBBBBBBBBBBBBB - [0.00] </a:t>
            </a:r>
            <a:r>
              <a:rPr lang="en-US"/>
              <a:t>Doar B-uri.</a:t>
            </a:r>
          </a:p>
          <a:p>
            <a:endParaRPr lang="en-US"/>
          </a:p>
          <a:p>
            <a:r>
              <a:rPr lang="en-US"/>
              <a:t>Valorile entropiei ne-normalizate sunt calculate folosind același principiu, dar fără a fi împărțite la logaritmul numărului de caractere posibile. Aceste valori oferă o măsură a incertitudinii în secvență, dar nu sunt scalate pentru a fi direct comparabile între diferite seturi de caractere sau lungimi de secvență.</a:t>
            </a:r>
          </a:p>
          <a:p>
            <a:r>
              <a:rPr lang="en-US"/>
              <a:t> </a:t>
            </a:r>
          </a:p>
        </p:txBody>
      </p:sp>
      <p:sp>
        <p:nvSpPr>
          <p:cNvPr id="3" name="Rectangle 2"/>
          <p:cNvSpPr/>
          <p:nvPr/>
        </p:nvSpPr>
        <p:spPr>
          <a:xfrm>
            <a:off x="10324909" y="1886"/>
            <a:ext cx="1867091" cy="537201"/>
          </a:xfrm>
          <a:prstGeom prst="rect">
            <a:avLst/>
          </a:prstGeom>
          <a:gradFill flip="none" rotWithShape="1">
            <a:gsLst>
              <a:gs pos="0">
                <a:schemeClr val="bg1"/>
              </a:gs>
              <a:gs pos="74000">
                <a:schemeClr val="bg1">
                  <a:lumMod val="85000"/>
                </a:schemeClr>
              </a:gs>
              <a:gs pos="83000">
                <a:schemeClr val="bg1">
                  <a:lumMod val="85000"/>
                </a:schemeClr>
              </a:gs>
              <a:gs pos="100000">
                <a:schemeClr val="bg1">
                  <a:lumMod val="85000"/>
                </a:schemeClr>
              </a:gs>
            </a:gsLst>
            <a:lin ang="0" scaled="1"/>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 name="Title 1"/>
          <p:cNvSpPr>
            <a:spLocks noGrp="1"/>
          </p:cNvSpPr>
          <p:nvPr>
            <p:ph type="title"/>
          </p:nvPr>
        </p:nvSpPr>
        <p:spPr>
          <a:xfrm>
            <a:off x="51118" y="18165"/>
            <a:ext cx="10614608" cy="569666"/>
          </a:xfrm>
        </p:spPr>
        <p:txBody>
          <a:bodyPr>
            <a:normAutofit fontScale="90000"/>
          </a:bodyPr>
          <a:lstStyle/>
          <a:p>
            <a:r>
              <a:rPr lang="en-US">
                <a:solidFill>
                  <a:schemeClr val="tx1">
                    <a:lumMod val="50000"/>
                    <a:lumOff val="50000"/>
                  </a:schemeClr>
                </a:solidFill>
              </a:rPr>
              <a:t>Legi universale: Entropia – fara normalizare</a:t>
            </a:r>
          </a:p>
        </p:txBody>
      </p:sp>
      <p:sp>
        <p:nvSpPr>
          <p:cNvPr id="6" name="Rectangle 5"/>
          <p:cNvSpPr/>
          <p:nvPr/>
        </p:nvSpPr>
        <p:spPr>
          <a:xfrm>
            <a:off x="1" y="539087"/>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 name="Rectangle 7"/>
              <p:cNvSpPr/>
              <p:nvPr/>
            </p:nvSpPr>
            <p:spPr>
              <a:xfrm>
                <a:off x="8662412" y="4617506"/>
                <a:ext cx="2208810" cy="536557"/>
              </a:xfrm>
              <a:prstGeom prst="rect">
                <a:avLst/>
              </a:prstGeom>
            </p:spPr>
            <p:txBody>
              <a:bodyPr wrap="none">
                <a:spAutoFit/>
              </a:bodyPr>
              <a:lstStyle/>
              <a:p>
                <a14:m>
                  <m:oMath xmlns:m="http://schemas.openxmlformats.org/officeDocument/2006/math">
                    <m:r>
                      <a:rPr lang="en-US" i="1" smtClean="0">
                        <a:latin typeface="Cambria Math" panose="02040503050406030204" pitchFamily="18" charset="0"/>
                      </a:rPr>
                      <m:t>𝑝</m:t>
                    </m:r>
                    <m:r>
                      <a:rPr lang="en-US" i="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e>
                        </m:d>
                      </m:num>
                      <m:den>
                        <m:r>
                          <a:rPr lang="en-US" b="0" i="1" smtClean="0">
                            <a:latin typeface="Cambria Math" panose="02040503050406030204" pitchFamily="18" charset="0"/>
                          </a:rPr>
                          <m:t>𝑙𝑢𝑛𝑔𝑖𝑚𝑒</m:t>
                        </m:r>
                        <m:r>
                          <a:rPr lang="en-US" b="0" i="1" smtClean="0">
                            <a:latin typeface="Cambria Math" panose="02040503050406030204" pitchFamily="18" charset="0"/>
                          </a:rPr>
                          <m:t> </m:t>
                        </m:r>
                        <m:r>
                          <a:rPr lang="en-US" b="0" i="1" smtClean="0">
                            <a:latin typeface="Cambria Math" panose="02040503050406030204" pitchFamily="18" charset="0"/>
                          </a:rPr>
                          <m:t>𝑠𝑒𝑐𝑣𝑒𝑛𝑡𝑎</m:t>
                        </m:r>
                      </m:den>
                    </m:f>
                  </m:oMath>
                </a14:m>
                <a:r>
                  <a:rPr lang="en-US"/>
                  <a:t> </a:t>
                </a:r>
              </a:p>
            </p:txBody>
          </p:sp>
        </mc:Choice>
        <mc:Fallback xmlns="">
          <p:sp>
            <p:nvSpPr>
              <p:cNvPr id="8" name="Rectangle 7"/>
              <p:cNvSpPr>
                <a:spLocks noRot="1" noChangeAspect="1" noMove="1" noResize="1" noEditPoints="1" noAdjustHandles="1" noChangeArrowheads="1" noChangeShapeType="1" noTextEdit="1"/>
              </p:cNvSpPr>
              <p:nvPr/>
            </p:nvSpPr>
            <p:spPr>
              <a:xfrm>
                <a:off x="8662412" y="4617506"/>
                <a:ext cx="2208810" cy="536557"/>
              </a:xfrm>
              <a:prstGeom prst="rect">
                <a:avLst/>
              </a:prstGeom>
              <a:blipFill rotWithShape="0">
                <a:blip r:embed="rId2"/>
                <a:stretch>
                  <a:fillRect b="-6818"/>
                </a:stretch>
              </a:blipFill>
            </p:spPr>
            <p:txBody>
              <a:bodyPr/>
              <a:lstStyle/>
              <a:p>
                <a:r>
                  <a:rPr lang="en-US">
                    <a:noFill/>
                  </a:rPr>
                  <a:t> </a:t>
                </a:r>
              </a:p>
            </p:txBody>
          </p:sp>
        </mc:Fallback>
      </mc:AlternateContent>
      <p:sp>
        <p:nvSpPr>
          <p:cNvPr id="9" name="Rectangle 8"/>
          <p:cNvSpPr/>
          <p:nvPr/>
        </p:nvSpPr>
        <p:spPr>
          <a:xfrm>
            <a:off x="339811" y="677398"/>
            <a:ext cx="7841057" cy="369332"/>
          </a:xfrm>
          <a:prstGeom prst="rect">
            <a:avLst/>
          </a:prstGeom>
        </p:spPr>
        <p:txBody>
          <a:bodyPr wrap="none">
            <a:spAutoFit/>
          </a:bodyPr>
          <a:lstStyle/>
          <a:p>
            <a:r>
              <a:rPr lang="en-US"/>
              <a:t>O succesiune de două simboluri ne oferă o valoare maximă a entropiei egală cu 1.</a:t>
            </a:r>
          </a:p>
        </p:txBody>
      </p:sp>
      <p:sp>
        <p:nvSpPr>
          <p:cNvPr id="10" name="Rectangle 9"/>
          <p:cNvSpPr/>
          <p:nvPr/>
        </p:nvSpPr>
        <p:spPr>
          <a:xfrm>
            <a:off x="339811" y="1046730"/>
            <a:ext cx="7026026" cy="369332"/>
          </a:xfrm>
          <a:prstGeom prst="rect">
            <a:avLst/>
          </a:prstGeom>
        </p:spPr>
        <p:txBody>
          <a:bodyPr wrap="none">
            <a:spAutoFit/>
          </a:bodyPr>
          <a:lstStyle/>
          <a:p>
            <a:r>
              <a:rPr lang="en-US"/>
              <a:t>Ce se întâmplă când numărul de simboluri din alfabetul secvenței crește?</a:t>
            </a:r>
          </a:p>
        </p:txBody>
      </p:sp>
      <mc:AlternateContent xmlns:mc="http://schemas.openxmlformats.org/markup-compatibility/2006" xmlns:a14="http://schemas.microsoft.com/office/drawing/2010/main">
        <mc:Choice Requires="a14">
          <p:sp>
            <p:nvSpPr>
              <p:cNvPr id="11" name="Rectangle 10"/>
              <p:cNvSpPr/>
              <p:nvPr/>
            </p:nvSpPr>
            <p:spPr>
              <a:xfrm>
                <a:off x="8662412" y="3654236"/>
                <a:ext cx="2720745" cy="516232"/>
              </a:xfrm>
              <a:prstGeom prst="rect">
                <a:avLst/>
              </a:prstGeom>
            </p:spPr>
            <p:txBody>
              <a:bodyPr wrap="none">
                <a:spAutoFit/>
              </a:bodyPr>
              <a:lstStyle/>
              <a:p>
                <a14:m>
                  <m:oMath xmlns:m="http://schemas.openxmlformats.org/officeDocument/2006/math">
                    <m:r>
                      <a:rPr lang="en-US" i="1" smtClean="0">
                        <a:latin typeface="Cambria Math" panose="02040503050406030204" pitchFamily="18" charset="0"/>
                      </a:rPr>
                      <m:t>𝑝</m:t>
                    </m:r>
                    <m:r>
                      <a:rPr lang="en-US" i="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𝑛𝑟</m:t>
                        </m:r>
                        <m:r>
                          <a:rPr lang="en-US" b="0" i="1" smtClean="0">
                            <a:latin typeface="Cambria Math" panose="02040503050406030204" pitchFamily="18" charset="0"/>
                          </a:rPr>
                          <m:t>.  </m:t>
                        </m:r>
                        <m:r>
                          <a:rPr lang="en-US" b="0" i="1" smtClean="0">
                            <a:latin typeface="Cambria Math" panose="02040503050406030204" pitchFamily="18" charset="0"/>
                          </a:rPr>
                          <m:t>𝑐𝑎𝑟𝑎𝑐𝑡𝑒𝑟𝑒</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𝑎𝑙𝑓𝑎𝑏𝑒𝑡</m:t>
                        </m:r>
                      </m:den>
                    </m:f>
                  </m:oMath>
                </a14:m>
                <a:r>
                  <a:rPr lang="en-US"/>
                  <a:t> </a:t>
                </a:r>
              </a:p>
            </p:txBody>
          </p:sp>
        </mc:Choice>
        <mc:Fallback xmlns="">
          <p:sp>
            <p:nvSpPr>
              <p:cNvPr id="11" name="Rectangle 10"/>
              <p:cNvSpPr>
                <a:spLocks noRot="1" noChangeAspect="1" noMove="1" noResize="1" noEditPoints="1" noAdjustHandles="1" noChangeArrowheads="1" noChangeShapeType="1" noTextEdit="1"/>
              </p:cNvSpPr>
              <p:nvPr/>
            </p:nvSpPr>
            <p:spPr>
              <a:xfrm>
                <a:off x="8662412" y="3654236"/>
                <a:ext cx="2720745" cy="516232"/>
              </a:xfrm>
              <a:prstGeom prst="rect">
                <a:avLst/>
              </a:prstGeom>
              <a:blipFill rotWithShape="0">
                <a:blip r:embed="rId3"/>
                <a:stretch>
                  <a:fillRect b="-7059"/>
                </a:stretch>
              </a:blipFill>
            </p:spPr>
            <p:txBody>
              <a:bodyPr/>
              <a:lstStyle/>
              <a:p>
                <a:r>
                  <a:rPr lang="en-US">
                    <a:noFill/>
                  </a:rPr>
                  <a:t> </a:t>
                </a:r>
              </a:p>
            </p:txBody>
          </p:sp>
        </mc:Fallback>
      </mc:AlternateContent>
      <p:sp>
        <p:nvSpPr>
          <p:cNvPr id="2" name="Rectangle 1"/>
          <p:cNvSpPr/>
          <p:nvPr/>
        </p:nvSpPr>
        <p:spPr>
          <a:xfrm>
            <a:off x="8617672" y="3291413"/>
            <a:ext cx="3049937" cy="369332"/>
          </a:xfrm>
          <a:prstGeom prst="rect">
            <a:avLst/>
          </a:prstGeom>
        </p:spPr>
        <p:txBody>
          <a:bodyPr wrap="none">
            <a:spAutoFit/>
          </a:bodyPr>
          <a:lstStyle/>
          <a:p>
            <a:r>
              <a:rPr lang="en-US"/>
              <a:t>Model nul (la ce ne asteptam):</a:t>
            </a:r>
          </a:p>
        </p:txBody>
      </p:sp>
      <p:sp>
        <p:nvSpPr>
          <p:cNvPr id="12" name="Rectangle 11"/>
          <p:cNvSpPr/>
          <p:nvPr/>
        </p:nvSpPr>
        <p:spPr>
          <a:xfrm>
            <a:off x="8617671" y="4296283"/>
            <a:ext cx="1847237" cy="369332"/>
          </a:xfrm>
          <a:prstGeom prst="rect">
            <a:avLst/>
          </a:prstGeom>
        </p:spPr>
        <p:txBody>
          <a:bodyPr wrap="none">
            <a:spAutoFit/>
          </a:bodyPr>
          <a:lstStyle/>
          <a:p>
            <a:r>
              <a:rPr lang="en-US"/>
              <a:t>Model observant:</a:t>
            </a:r>
          </a:p>
        </p:txBody>
      </p:sp>
      <p:sp>
        <p:nvSpPr>
          <p:cNvPr id="13" name="Flowchart: Process 12"/>
          <p:cNvSpPr/>
          <p:nvPr/>
        </p:nvSpPr>
        <p:spPr>
          <a:xfrm>
            <a:off x="8580034" y="3267519"/>
            <a:ext cx="3057323" cy="2057527"/>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7461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916403" y="1075700"/>
            <a:ext cx="3933727" cy="5509200"/>
          </a:xfrm>
          <a:prstGeom prst="rect">
            <a:avLst/>
          </a:prstGeom>
        </p:spPr>
        <p:txBody>
          <a:bodyPr wrap="square">
            <a:spAutoFit/>
          </a:bodyPr>
          <a:lstStyle/>
          <a:p>
            <a:r>
              <a:rPr lang="en-US" sz="1600"/>
              <a:t>Entropia este normalizata?</a:t>
            </a:r>
          </a:p>
          <a:p>
            <a:endParaRPr lang="en-US" sz="1600"/>
          </a:p>
          <a:p>
            <a:r>
              <a:rPr lang="en-US" sz="1600"/>
              <a:t>Pentru a normaliza entropia, aceasta este de obicei împărțită la logaritmul numărului de caractere posibile (în acest caz, log</a:t>
            </a:r>
            <a:r>
              <a:rPr lang="en-US" sz="1050"/>
              <a:t>2</a:t>
            </a:r>
            <a:r>
              <a:rPr lang="en-US" sz="1600"/>
              <a:t>(3) = 1.58, deoarece sunt doar trei caractere posibile, A, B și C).</a:t>
            </a:r>
          </a:p>
          <a:p>
            <a:endParaRPr lang="en-US" sz="1600"/>
          </a:p>
          <a:p>
            <a:r>
              <a:rPr lang="en-US" sz="1600"/>
              <a:t>Astfel, valorile entropiei pe care le-am calculat sunt de fapt entropii normalizate, deoarece variază între 0 (pentru o secvență complet predictibilă) și 1 (pentru o secvență complet aleatoare sau echilibrată între A, B și C).</a:t>
            </a:r>
          </a:p>
          <a:p>
            <a:endParaRPr lang="en-US" sz="1600"/>
          </a:p>
          <a:p>
            <a:r>
              <a:rPr lang="en-US" sz="1600"/>
              <a:t>În exemplul nostrum precedent, deoarece baza logaritmului era 2 și numărul de caractere posibile este de asemenea 2, entropia calculată era deja într-o formă normalizată.</a:t>
            </a:r>
          </a:p>
          <a:p>
            <a:endParaRPr lang="en-US" sz="1600"/>
          </a:p>
          <a:p>
            <a:endParaRPr lang="en-US" sz="1600"/>
          </a:p>
        </p:txBody>
      </p:sp>
      <p:sp>
        <p:nvSpPr>
          <p:cNvPr id="6" name="Rectangle 5"/>
          <p:cNvSpPr/>
          <p:nvPr/>
        </p:nvSpPr>
        <p:spPr>
          <a:xfrm>
            <a:off x="162808" y="1222615"/>
            <a:ext cx="7428966" cy="4801314"/>
          </a:xfrm>
          <a:prstGeom prst="rect">
            <a:avLst/>
          </a:prstGeom>
        </p:spPr>
        <p:txBody>
          <a:bodyPr wrap="square">
            <a:spAutoFit/>
          </a:bodyPr>
          <a:lstStyle/>
          <a:p>
            <a:r>
              <a:rPr lang="en-US"/>
              <a:t>Iată entropiile normalizate calculate pentru fiecare secvență cu trei caractere (A, B, și C), rotunjite la două zecimale:</a:t>
            </a:r>
          </a:p>
          <a:p>
            <a:endParaRPr lang="en-US"/>
          </a:p>
          <a:p>
            <a:r>
              <a:rPr lang="en-US">
                <a:solidFill>
                  <a:srgbClr val="B58900"/>
                </a:solidFill>
                <a:latin typeface="Consolas" panose="020B0609020204030204" pitchFamily="49" charset="0"/>
              </a:rPr>
              <a:t>ABCABCABCABCABCABCAB - [1.00] </a:t>
            </a:r>
            <a:r>
              <a:rPr lang="en-US"/>
              <a:t>Alternanță regulată între A, B și C.</a:t>
            </a:r>
          </a:p>
          <a:p>
            <a:r>
              <a:rPr lang="en-US">
                <a:solidFill>
                  <a:srgbClr val="B58900"/>
                </a:solidFill>
                <a:latin typeface="Consolas" panose="020B0609020204030204" pitchFamily="49" charset="0"/>
              </a:rPr>
              <a:t>AABBCCAABBCCAABBCCAA - [0.99] </a:t>
            </a:r>
            <a:r>
              <a:rPr lang="en-US"/>
              <a:t>Perechi de AA, BB și CC, repetate.</a:t>
            </a:r>
          </a:p>
          <a:p>
            <a:r>
              <a:rPr lang="en-US">
                <a:solidFill>
                  <a:srgbClr val="B58900"/>
                </a:solidFill>
                <a:latin typeface="Consolas" panose="020B0609020204030204" pitchFamily="49" charset="0"/>
              </a:rPr>
              <a:t>AAABBBCCAAABBBCCAAAB - [0.95] </a:t>
            </a:r>
            <a:r>
              <a:rPr lang="en-US"/>
              <a:t>Grup de trei A-uri, B-uri și două C-uri.</a:t>
            </a:r>
          </a:p>
          <a:p>
            <a:r>
              <a:rPr lang="en-US">
                <a:solidFill>
                  <a:srgbClr val="B58900"/>
                </a:solidFill>
                <a:latin typeface="Consolas" panose="020B0609020204030204" pitchFamily="49" charset="0"/>
              </a:rPr>
              <a:t>AAAABBBBCCCCAAAABBBB - [0.96] </a:t>
            </a:r>
            <a:r>
              <a:rPr lang="en-US"/>
              <a:t>Patru A-uri, B-uri și C-uri.</a:t>
            </a:r>
          </a:p>
          <a:p>
            <a:r>
              <a:rPr lang="en-US">
                <a:solidFill>
                  <a:srgbClr val="B58900"/>
                </a:solidFill>
                <a:latin typeface="Consolas" panose="020B0609020204030204" pitchFamily="49" charset="0"/>
              </a:rPr>
              <a:t>AAAAAABBBBBCCCCCAAAA - [0.95] </a:t>
            </a:r>
            <a:r>
              <a:rPr lang="en-US"/>
              <a:t>Șase A-uri, B-uri și patru C-uri.</a:t>
            </a:r>
          </a:p>
          <a:p>
            <a:r>
              <a:rPr lang="en-US">
                <a:solidFill>
                  <a:srgbClr val="B58900"/>
                </a:solidFill>
                <a:latin typeface="Consolas" panose="020B0609020204030204" pitchFamily="49" charset="0"/>
              </a:rPr>
              <a:t>AAAAAAABBBBBBCCCCCCA - [0.99] </a:t>
            </a:r>
            <a:r>
              <a:rPr lang="en-US"/>
              <a:t>Șapte A-uri, șase B-uri și C-uri.</a:t>
            </a:r>
          </a:p>
          <a:p>
            <a:r>
              <a:rPr lang="en-US">
                <a:solidFill>
                  <a:srgbClr val="B58900"/>
                </a:solidFill>
                <a:latin typeface="Consolas" panose="020B0609020204030204" pitchFamily="49" charset="0"/>
              </a:rPr>
              <a:t>AAAAAAAABBBBBBBCCCCC - [0.98] </a:t>
            </a:r>
            <a:r>
              <a:rPr lang="en-US"/>
              <a:t>Opt A-uri, șapte B-uri și patru C-uri.</a:t>
            </a:r>
          </a:p>
          <a:p>
            <a:r>
              <a:rPr lang="en-US">
                <a:solidFill>
                  <a:srgbClr val="B58900"/>
                </a:solidFill>
                <a:latin typeface="Consolas" panose="020B0609020204030204" pitchFamily="49" charset="0"/>
              </a:rPr>
              <a:t>AAAAAAAAAABBBBBBBBBB - [0.63]</a:t>
            </a:r>
            <a:r>
              <a:rPr lang="en-US"/>
              <a:t>  Zece A-uri urmate de zece B-uri.</a:t>
            </a:r>
          </a:p>
          <a:p>
            <a:r>
              <a:rPr lang="en-US">
                <a:solidFill>
                  <a:srgbClr val="B58900"/>
                </a:solidFill>
                <a:latin typeface="Consolas" panose="020B0609020204030204" pitchFamily="49" charset="0"/>
              </a:rPr>
              <a:t>AAAAAAAAAAAAAAAAAAAA - [0.00] </a:t>
            </a:r>
            <a:r>
              <a:rPr lang="en-US"/>
              <a:t>Doar A-uri.</a:t>
            </a:r>
          </a:p>
          <a:p>
            <a:r>
              <a:rPr lang="en-US">
                <a:solidFill>
                  <a:srgbClr val="B58900"/>
                </a:solidFill>
                <a:latin typeface="Consolas" panose="020B0609020204030204" pitchFamily="49" charset="0"/>
              </a:rPr>
              <a:t>BBBBBBBBBBBBBBBBBBBB - [0.00] </a:t>
            </a:r>
            <a:r>
              <a:rPr lang="en-US"/>
              <a:t>Doar B-uri.</a:t>
            </a:r>
          </a:p>
          <a:p>
            <a:endParaRPr lang="en-US"/>
          </a:p>
          <a:p>
            <a:r>
              <a:rPr lang="en-US"/>
              <a:t>Entropia normalizată variază între 0 și 1, unde 0 indică o lipsă totală de incertitudine (posibilitatea de secvențe uniforme), iar 1 reprezintă maximul de variabilitate și aleatoriu în secvență.</a:t>
            </a:r>
          </a:p>
        </p:txBody>
      </p:sp>
      <p:sp>
        <p:nvSpPr>
          <p:cNvPr id="4" name="Rectangle 3"/>
          <p:cNvSpPr/>
          <p:nvPr/>
        </p:nvSpPr>
        <p:spPr>
          <a:xfrm>
            <a:off x="10324909" y="1886"/>
            <a:ext cx="1867091" cy="617263"/>
          </a:xfrm>
          <a:prstGeom prst="rect">
            <a:avLst/>
          </a:prstGeom>
          <a:gradFill flip="none" rotWithShape="1">
            <a:gsLst>
              <a:gs pos="0">
                <a:schemeClr val="bg1"/>
              </a:gs>
              <a:gs pos="74000">
                <a:schemeClr val="bg1">
                  <a:lumMod val="85000"/>
                </a:schemeClr>
              </a:gs>
              <a:gs pos="83000">
                <a:schemeClr val="bg1">
                  <a:lumMod val="85000"/>
                </a:schemeClr>
              </a:gs>
              <a:gs pos="100000">
                <a:schemeClr val="bg1">
                  <a:lumMod val="85000"/>
                </a:schemeClr>
              </a:gs>
            </a:gsLst>
            <a:lin ang="0" scaled="1"/>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Title 1"/>
          <p:cNvSpPr>
            <a:spLocks noGrp="1"/>
          </p:cNvSpPr>
          <p:nvPr>
            <p:ph type="title"/>
          </p:nvPr>
        </p:nvSpPr>
        <p:spPr>
          <a:xfrm>
            <a:off x="51118" y="18165"/>
            <a:ext cx="10614608" cy="569666"/>
          </a:xfrm>
        </p:spPr>
        <p:txBody>
          <a:bodyPr>
            <a:normAutofit fontScale="90000"/>
          </a:bodyPr>
          <a:lstStyle/>
          <a:p>
            <a:r>
              <a:rPr lang="en-US">
                <a:solidFill>
                  <a:schemeClr val="tx1">
                    <a:lumMod val="50000"/>
                    <a:lumOff val="50000"/>
                  </a:schemeClr>
                </a:solidFill>
              </a:rPr>
              <a:t>Entropia (0,1) – 3 chr</a:t>
            </a:r>
          </a:p>
        </p:txBody>
      </p:sp>
      <p:sp>
        <p:nvSpPr>
          <p:cNvPr id="8" name="Rectangle 7"/>
          <p:cNvSpPr/>
          <p:nvPr/>
        </p:nvSpPr>
        <p:spPr>
          <a:xfrm>
            <a:off x="0" y="619149"/>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Rectangle 8"/>
          <p:cNvSpPr/>
          <p:nvPr/>
        </p:nvSpPr>
        <p:spPr>
          <a:xfrm>
            <a:off x="7682310" y="0"/>
            <a:ext cx="53020" cy="6858000"/>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Rectangle 1"/>
          <p:cNvSpPr/>
          <p:nvPr/>
        </p:nvSpPr>
        <p:spPr>
          <a:xfrm>
            <a:off x="8505499" y="118332"/>
            <a:ext cx="2923364" cy="369332"/>
          </a:xfrm>
          <a:prstGeom prst="rect">
            <a:avLst/>
          </a:prstGeom>
        </p:spPr>
        <p:txBody>
          <a:bodyPr wrap="none">
            <a:spAutoFit/>
          </a:bodyPr>
          <a:lstStyle/>
          <a:p>
            <a:r>
              <a:rPr lang="en-US"/>
              <a:t>Entropia </a:t>
            </a:r>
            <a:r>
              <a:rPr lang="en-US" i="1"/>
              <a:t>Shannon</a:t>
            </a:r>
            <a:r>
              <a:rPr lang="en-US"/>
              <a:t> = potential</a:t>
            </a:r>
          </a:p>
        </p:txBody>
      </p:sp>
    </p:spTree>
    <p:extLst>
      <p:ext uri="{BB962C8B-B14F-4D97-AF65-F5344CB8AC3E}">
        <p14:creationId xmlns:p14="http://schemas.microsoft.com/office/powerpoint/2010/main" val="4247669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p:cNvSpPr/>
          <p:nvPr/>
        </p:nvSpPr>
        <p:spPr>
          <a:xfrm>
            <a:off x="2487" y="-1296"/>
            <a:ext cx="12192000" cy="5907418"/>
          </a:xfrm>
          <a:prstGeom prst="rect">
            <a:avLst/>
          </a:prstGeom>
          <a:solidFill>
            <a:schemeClr val="accent4">
              <a:lumMod val="60000"/>
              <a:lumOff val="40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pic>
        <p:nvPicPr>
          <p:cNvPr id="39" name="Picture 3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9783" y="703905"/>
            <a:ext cx="3657607" cy="2633477"/>
          </a:xfrm>
          <a:prstGeom prst="rect">
            <a:avLst/>
          </a:prstGeom>
        </p:spPr>
      </p:pic>
      <p:grpSp>
        <p:nvGrpSpPr>
          <p:cNvPr id="42" name="Group 41"/>
          <p:cNvGrpSpPr/>
          <p:nvPr/>
        </p:nvGrpSpPr>
        <p:grpSpPr>
          <a:xfrm>
            <a:off x="4624586" y="703905"/>
            <a:ext cx="3657607" cy="2633477"/>
            <a:chOff x="4450728" y="439890"/>
            <a:chExt cx="3657607" cy="2633477"/>
          </a:xfrm>
        </p:grpSpPr>
        <p:pic>
          <p:nvPicPr>
            <p:cNvPr id="40" name="Picture 3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01161" y="644844"/>
              <a:ext cx="3274948" cy="2046842"/>
            </a:xfrm>
            <a:prstGeom prst="rect">
              <a:avLst/>
            </a:prstGeom>
            <a:noFill/>
            <a:ln>
              <a:noFill/>
            </a:ln>
          </p:spPr>
        </p:pic>
        <p:pic>
          <p:nvPicPr>
            <p:cNvPr id="41" name="Picture 4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50728" y="439890"/>
              <a:ext cx="3657607" cy="2633477"/>
            </a:xfrm>
            <a:prstGeom prst="rect">
              <a:avLst/>
            </a:prstGeom>
          </p:spPr>
        </p:pic>
      </p:grpSp>
      <p:sp>
        <p:nvSpPr>
          <p:cNvPr id="43" name="Flowchart: Process 42"/>
          <p:cNvSpPr/>
          <p:nvPr/>
        </p:nvSpPr>
        <p:spPr>
          <a:xfrm>
            <a:off x="275200" y="208241"/>
            <a:ext cx="8250606" cy="3323509"/>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itle 1"/>
          <p:cNvSpPr>
            <a:spLocks noGrp="1"/>
          </p:cNvSpPr>
          <p:nvPr>
            <p:ph type="title"/>
          </p:nvPr>
        </p:nvSpPr>
        <p:spPr>
          <a:xfrm>
            <a:off x="110914" y="6003168"/>
            <a:ext cx="7152680" cy="822299"/>
          </a:xfrm>
        </p:spPr>
        <p:txBody>
          <a:bodyPr>
            <a:normAutofit/>
          </a:bodyPr>
          <a:lstStyle/>
          <a:p>
            <a:r>
              <a:rPr lang="en-US">
                <a:solidFill>
                  <a:schemeClr val="tx1">
                    <a:lumMod val="50000"/>
                    <a:lumOff val="50000"/>
                  </a:schemeClr>
                </a:solidFill>
              </a:rPr>
              <a:t>Entropia pe două dimensiuni</a:t>
            </a:r>
          </a:p>
        </p:txBody>
      </p:sp>
      <mc:AlternateContent xmlns:mc="http://schemas.openxmlformats.org/markup-compatibility/2006" xmlns:a14="http://schemas.microsoft.com/office/drawing/2010/main">
        <mc:Choice Requires="a14">
          <p:sp>
            <p:nvSpPr>
              <p:cNvPr id="11" name="Rectangle 10"/>
              <p:cNvSpPr/>
              <p:nvPr/>
            </p:nvSpPr>
            <p:spPr>
              <a:xfrm>
                <a:off x="8915477" y="380591"/>
                <a:ext cx="2478819" cy="84856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𝑒</m:t>
                      </m:r>
                      <m:r>
                        <a:rPr lang="en-US" i="0">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0">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i="0">
                                      <a:latin typeface="Cambria Math" panose="02040503050406030204" pitchFamily="18" charset="0"/>
                                    </a:rPr>
                                    <m:t>log</m:t>
                                  </m:r>
                                </m:e>
                                <m:sub>
                                  <m:r>
                                    <a:rPr lang="en-US" i="0">
                                      <a:latin typeface="Cambria Math" panose="02040503050406030204" pitchFamily="18" charset="0"/>
                                    </a:rPr>
                                    <m:t>2</m:t>
                                  </m:r>
                                </m:sub>
                              </m:sSub>
                            </m:fName>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e>
                              </m:d>
                            </m:e>
                          </m:func>
                        </m:e>
                      </m:nary>
                    </m:oMath>
                  </m:oMathPara>
                </a14:m>
                <a:endParaRPr lang="en-US"/>
              </a:p>
            </p:txBody>
          </p:sp>
        </mc:Choice>
        <mc:Fallback xmlns="">
          <p:sp>
            <p:nvSpPr>
              <p:cNvPr id="11" name="Rectangle 10"/>
              <p:cNvSpPr>
                <a:spLocks noRot="1" noChangeAspect="1" noMove="1" noResize="1" noEditPoints="1" noAdjustHandles="1" noChangeArrowheads="1" noChangeShapeType="1" noTextEdit="1"/>
              </p:cNvSpPr>
              <p:nvPr/>
            </p:nvSpPr>
            <p:spPr>
              <a:xfrm>
                <a:off x="8915477" y="380591"/>
                <a:ext cx="2478819" cy="848566"/>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p:cNvSpPr/>
              <p:nvPr/>
            </p:nvSpPr>
            <p:spPr>
              <a:xfrm>
                <a:off x="8855820" y="1439260"/>
                <a:ext cx="3161250" cy="7087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𝐴</m:t>
                                  </m:r>
                                </m:e>
                              </m:d>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d>
                                    <m:dPr>
                                      <m:ctrlPr>
                                        <a:rPr lang="en-US" i="1">
                                          <a:latin typeface="Cambria Math" panose="02040503050406030204" pitchFamily="18" charset="0"/>
                                        </a:rPr>
                                      </m:ctrlPr>
                                    </m:dPr>
                                    <m:e>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𝐴</m:t>
                                          </m:r>
                                        </m:e>
                                      </m:d>
                                    </m:e>
                                  </m:d>
                                </m:e>
                              </m:func>
                              <m:r>
                                <a:rPr lang="en-US" b="0" i="0" smtClean="0">
                                  <a:latin typeface="Cambria Math" panose="02040503050406030204" pitchFamily="18" charset="0"/>
                                </a:rPr>
                                <m:t>+</m:t>
                              </m:r>
                            </m:e>
                            <m:e>
                              <m:r>
                                <a:rPr lang="en-US" i="1">
                                  <a:latin typeface="Cambria Math" panose="02040503050406030204" pitchFamily="18" charset="0"/>
                                </a:rPr>
                                <m:t>𝑝</m:t>
                              </m:r>
                              <m:r>
                                <a:rPr lang="en-US" i="1">
                                  <a:latin typeface="Cambria Math" panose="02040503050406030204" pitchFamily="18" charset="0"/>
                                </a:rPr>
                                <m:t>(</m:t>
                              </m:r>
                              <m:r>
                                <a:rPr lang="en-US" b="0" i="1" smtClean="0">
                                  <a:latin typeface="Cambria Math" panose="02040503050406030204" pitchFamily="18" charset="0"/>
                                </a:rPr>
                                <m:t>𝑁</m:t>
                              </m:r>
                              <m:r>
                                <a:rPr lang="en-US" i="1">
                                  <a:latin typeface="Cambria Math" panose="02040503050406030204" pitchFamily="18" charset="0"/>
                                </a:rPr>
                                <m:t>)</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r>
                                    <a:rPr lang="en-US" i="1">
                                      <a:latin typeface="Cambria Math" panose="02040503050406030204" pitchFamily="18" charset="0"/>
                                    </a:rPr>
                                    <m:t>(</m:t>
                                  </m:r>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𝑁</m:t>
                                      </m:r>
                                    </m:e>
                                  </m:d>
                                  <m:r>
                                    <a:rPr lang="en-US" i="1">
                                      <a:latin typeface="Cambria Math" panose="02040503050406030204" pitchFamily="18" charset="0"/>
                                    </a:rPr>
                                    <m:t>)</m:t>
                                  </m:r>
                                </m:e>
                              </m:func>
                            </m:e>
                          </m:eqArr>
                        </m:e>
                      </m:d>
                    </m:oMath>
                  </m:oMathPara>
                </a14:m>
                <a:endParaRPr lang="en-US" b="0" i="0">
                  <a:latin typeface="Cambria Math" panose="02040503050406030204" pitchFamily="18" charset="0"/>
                </a:endParaRPr>
              </a:p>
            </p:txBody>
          </p:sp>
        </mc:Choice>
        <mc:Fallback xmlns="">
          <p:sp>
            <p:nvSpPr>
              <p:cNvPr id="12" name="Rectangle 11"/>
              <p:cNvSpPr>
                <a:spLocks noRot="1" noChangeAspect="1" noMove="1" noResize="1" noEditPoints="1" noAdjustHandles="1" noChangeArrowheads="1" noChangeShapeType="1" noTextEdit="1"/>
              </p:cNvSpPr>
              <p:nvPr/>
            </p:nvSpPr>
            <p:spPr>
              <a:xfrm>
                <a:off x="8855820" y="1439260"/>
                <a:ext cx="3161250" cy="708720"/>
              </a:xfrm>
              <a:prstGeom prst="rect">
                <a:avLst/>
              </a:prstGeom>
              <a:blipFill rotWithShape="0">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Rectangle 12"/>
              <p:cNvSpPr/>
              <p:nvPr/>
            </p:nvSpPr>
            <p:spPr>
              <a:xfrm>
                <a:off x="8855820" y="2467267"/>
                <a:ext cx="2750112" cy="6467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d>
                                    <m:dPr>
                                      <m:ctrlPr>
                                        <a:rPr lang="en-US" i="1">
                                          <a:latin typeface="Cambria Math" panose="02040503050406030204" pitchFamily="18" charset="0"/>
                                        </a:rPr>
                                      </m:ctrlPr>
                                    </m:dPr>
                                    <m:e>
                                      <m:r>
                                        <a:rPr lang="en-US" i="1" smtClean="0">
                                          <a:latin typeface="Cambria Math" panose="02040503050406030204" pitchFamily="18" charset="0"/>
                                        </a:rPr>
                                        <m:t>0</m:t>
                                      </m:r>
                                      <m:r>
                                        <a:rPr lang="en-US" b="0" i="1" smtClean="0">
                                          <a:latin typeface="Cambria Math" panose="02040503050406030204" pitchFamily="18" charset="0"/>
                                        </a:rPr>
                                        <m:t>.5</m:t>
                                      </m:r>
                                    </m:e>
                                  </m:d>
                                </m:e>
                              </m:func>
                              <m:r>
                                <a:rPr lang="en-US" b="0" i="0" smtClean="0">
                                  <a:latin typeface="Cambria Math" panose="02040503050406030204" pitchFamily="18" charset="0"/>
                                </a:rPr>
                                <m:t>+</m:t>
                              </m:r>
                            </m:e>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r>
                                    <a:rPr lang="en-US" i="1">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r>
                                    <a:rPr lang="en-US" i="1">
                                      <a:latin typeface="Cambria Math" panose="02040503050406030204" pitchFamily="18" charset="0"/>
                                    </a:rPr>
                                    <m:t>)</m:t>
                                  </m:r>
                                </m:e>
                              </m:func>
                            </m:e>
                          </m:eqArr>
                        </m:e>
                      </m:d>
                    </m:oMath>
                  </m:oMathPara>
                </a14:m>
                <a:endParaRPr lang="en-US" b="0" i="0">
                  <a:latin typeface="Cambria Math" panose="02040503050406030204" pitchFamily="18" charset="0"/>
                </a:endParaRPr>
              </a:p>
            </p:txBody>
          </p:sp>
        </mc:Choice>
        <mc:Fallback xmlns="">
          <p:sp>
            <p:nvSpPr>
              <p:cNvPr id="13" name="Rectangle 12"/>
              <p:cNvSpPr>
                <a:spLocks noRot="1" noChangeAspect="1" noMove="1" noResize="1" noEditPoints="1" noAdjustHandles="1" noChangeArrowheads="1" noChangeShapeType="1" noTextEdit="1"/>
              </p:cNvSpPr>
              <p:nvPr/>
            </p:nvSpPr>
            <p:spPr>
              <a:xfrm>
                <a:off x="8855820" y="2467267"/>
                <a:ext cx="2750112" cy="646716"/>
              </a:xfrm>
              <a:prstGeom prst="rect">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p:cNvSpPr/>
              <p:nvPr/>
            </p:nvSpPr>
            <p:spPr>
              <a:xfrm>
                <a:off x="8855820" y="3433270"/>
                <a:ext cx="2134494" cy="55989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r>
                                <a:rPr lang="en-US" i="1" smtClean="0">
                                  <a:latin typeface="Cambria Math" panose="02040503050406030204" pitchFamily="18" charset="0"/>
                                </a:rPr>
                                <m:t>−</m:t>
                              </m:r>
                              <m:r>
                                <a:rPr lang="en-US" b="0" i="1" smtClean="0">
                                  <a:latin typeface="Cambria Math" panose="02040503050406030204" pitchFamily="18" charset="0"/>
                                </a:rPr>
                                <m:t>1</m:t>
                              </m:r>
                              <m:r>
                                <a:rPr lang="en-US" b="0" i="0" smtClean="0">
                                  <a:latin typeface="Cambria Math" panose="02040503050406030204" pitchFamily="18" charset="0"/>
                                </a:rPr>
                                <m:t>+</m:t>
                              </m:r>
                            </m:e>
                            <m:e>
                              <m:r>
                                <a:rPr lang="en-US" i="1" smtClean="0">
                                  <a:latin typeface="Cambria Math" panose="02040503050406030204" pitchFamily="18" charset="0"/>
                                </a:rPr>
                                <m:t>0</m:t>
                              </m:r>
                              <m:r>
                                <a:rPr lang="en-US" b="0" i="1" smtClean="0">
                                  <a:latin typeface="Cambria Math" panose="02040503050406030204" pitchFamily="18" charset="0"/>
                                </a:rPr>
                                <m:t>.5</m:t>
                              </m:r>
                              <m:r>
                                <a:rPr lang="en-US">
                                  <a:latin typeface="Cambria Math" panose="02040503050406030204" pitchFamily="18" charset="0"/>
                                </a:rPr>
                                <m:t>×</m:t>
                              </m:r>
                              <m:r>
                                <a:rPr lang="en-US" i="1" smtClean="0">
                                  <a:latin typeface="Cambria Math" panose="02040503050406030204" pitchFamily="18" charset="0"/>
                                </a:rPr>
                                <m:t>−</m:t>
                              </m:r>
                              <m:r>
                                <a:rPr lang="en-US" b="0" i="1" smtClean="0">
                                  <a:latin typeface="Cambria Math" panose="02040503050406030204" pitchFamily="18" charset="0"/>
                                </a:rPr>
                                <m:t>1</m:t>
                              </m:r>
                            </m:e>
                          </m:eqArr>
                        </m:e>
                      </m:d>
                    </m:oMath>
                  </m:oMathPara>
                </a14:m>
                <a:endParaRPr lang="en-US" b="0" i="0">
                  <a:latin typeface="Cambria Math" panose="02040503050406030204" pitchFamily="18" charset="0"/>
                </a:endParaRPr>
              </a:p>
            </p:txBody>
          </p:sp>
        </mc:Choice>
        <mc:Fallback xmlns="">
          <p:sp>
            <p:nvSpPr>
              <p:cNvPr id="14" name="Rectangle 13"/>
              <p:cNvSpPr>
                <a:spLocks noRot="1" noChangeAspect="1" noMove="1" noResize="1" noEditPoints="1" noAdjustHandles="1" noChangeArrowheads="1" noChangeShapeType="1" noTextEdit="1"/>
              </p:cNvSpPr>
              <p:nvPr/>
            </p:nvSpPr>
            <p:spPr>
              <a:xfrm>
                <a:off x="8855820" y="3433270"/>
                <a:ext cx="2134494" cy="559897"/>
              </a:xfrm>
              <a:prstGeom prst="rect">
                <a:avLst/>
              </a:prstGeom>
              <a:blipFill rotWithShape="0">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Rectangle 14"/>
              <p:cNvSpPr/>
              <p:nvPr/>
            </p:nvSpPr>
            <p:spPr>
              <a:xfrm>
                <a:off x="8855820" y="4312454"/>
                <a:ext cx="1738553" cy="55989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b="0" i="1" smtClean="0">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r>
                                <a:rPr lang="en-US" b="0" i="0" smtClean="0">
                                  <a:latin typeface="Cambria Math" panose="02040503050406030204" pitchFamily="18" charset="0"/>
                                </a:rPr>
                                <m:t>+</m:t>
                              </m:r>
                            </m:e>
                            <m:e>
                              <m:r>
                                <a:rPr lang="en-US" b="0" i="1" smtClean="0">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e>
                          </m:eqArr>
                        </m:e>
                      </m:d>
                    </m:oMath>
                  </m:oMathPara>
                </a14:m>
                <a:endParaRPr lang="en-US" b="0" i="0">
                  <a:latin typeface="Cambria Math" panose="02040503050406030204" pitchFamily="18" charset="0"/>
                </a:endParaRPr>
              </a:p>
            </p:txBody>
          </p:sp>
        </mc:Choice>
        <mc:Fallback xmlns="">
          <p:sp>
            <p:nvSpPr>
              <p:cNvPr id="15" name="Rectangle 14"/>
              <p:cNvSpPr>
                <a:spLocks noRot="1" noChangeAspect="1" noMove="1" noResize="1" noEditPoints="1" noAdjustHandles="1" noChangeArrowheads="1" noChangeShapeType="1" noTextEdit="1"/>
              </p:cNvSpPr>
              <p:nvPr/>
            </p:nvSpPr>
            <p:spPr>
              <a:xfrm>
                <a:off x="8855820" y="4312454"/>
                <a:ext cx="1738553" cy="559897"/>
              </a:xfrm>
              <a:prstGeom prst="rect">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p:cNvSpPr/>
              <p:nvPr/>
            </p:nvSpPr>
            <p:spPr>
              <a:xfrm>
                <a:off x="8911477" y="5174205"/>
                <a:ext cx="1542345" cy="369332"/>
              </a:xfrm>
              <a:prstGeom prst="rect">
                <a:avLst/>
              </a:prstGeom>
            </p:spPr>
            <p:txBody>
              <a:bodyPr wrap="none">
                <a:spAutoFit/>
              </a:bodyPr>
              <a:lstStyle/>
              <a:p>
                <a14:m>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i="1" smtClean="0">
                            <a:latin typeface="Cambria Math" panose="02040503050406030204" pitchFamily="18" charset="0"/>
                          </a:rPr>
                          <m:t>−</m:t>
                        </m:r>
                        <m:r>
                          <a:rPr lang="en-US" b="0" i="1" smtClean="0">
                            <a:latin typeface="Cambria Math" panose="02040503050406030204" pitchFamily="18" charset="0"/>
                          </a:rPr>
                          <m:t>1</m:t>
                        </m:r>
                      </m:e>
                    </m:d>
                  </m:oMath>
                </a14:m>
                <a:r>
                  <a:rPr lang="en-US" b="0" i="0">
                    <a:latin typeface="Cambria Math" panose="02040503050406030204" pitchFamily="18" charset="0"/>
                  </a:rPr>
                  <a:t>=1</a:t>
                </a:r>
              </a:p>
            </p:txBody>
          </p:sp>
        </mc:Choice>
        <mc:Fallback xmlns="">
          <p:sp>
            <p:nvSpPr>
              <p:cNvPr id="16" name="Rectangle 15"/>
              <p:cNvSpPr>
                <a:spLocks noRot="1" noChangeAspect="1" noMove="1" noResize="1" noEditPoints="1" noAdjustHandles="1" noChangeArrowheads="1" noChangeShapeType="1" noTextEdit="1"/>
              </p:cNvSpPr>
              <p:nvPr/>
            </p:nvSpPr>
            <p:spPr>
              <a:xfrm>
                <a:off x="8911477" y="5174205"/>
                <a:ext cx="1542345" cy="369332"/>
              </a:xfrm>
              <a:prstGeom prst="rect">
                <a:avLst/>
              </a:prstGeom>
              <a:blipFill rotWithShape="0">
                <a:blip r:embed="rId10"/>
                <a:stretch>
                  <a:fillRect t="-11667" r="-2372" b="-25000"/>
                </a:stretch>
              </a:blipFill>
            </p:spPr>
            <p:txBody>
              <a:bodyPr/>
              <a:lstStyle/>
              <a:p>
                <a:r>
                  <a:rPr lang="en-US">
                    <a:noFill/>
                  </a:rPr>
                  <a:t> </a:t>
                </a:r>
              </a:p>
            </p:txBody>
          </p:sp>
        </mc:Fallback>
      </mc:AlternateContent>
      <p:sp>
        <p:nvSpPr>
          <p:cNvPr id="17" name="Rectangle 16"/>
          <p:cNvSpPr/>
          <p:nvPr/>
        </p:nvSpPr>
        <p:spPr>
          <a:xfrm>
            <a:off x="1645479" y="3796273"/>
            <a:ext cx="1061509" cy="369332"/>
          </a:xfrm>
          <a:prstGeom prst="rect">
            <a:avLst/>
          </a:prstGeom>
        </p:spPr>
        <p:txBody>
          <a:bodyPr wrap="none">
            <a:spAutoFit/>
          </a:bodyPr>
          <a:lstStyle/>
          <a:p>
            <a:r>
              <a:rPr lang="en-US"/>
              <a:t>100% Alb</a:t>
            </a:r>
          </a:p>
        </p:txBody>
      </p:sp>
      <p:sp>
        <p:nvSpPr>
          <p:cNvPr id="18" name="Rectangle 17"/>
          <p:cNvSpPr/>
          <p:nvPr/>
        </p:nvSpPr>
        <p:spPr>
          <a:xfrm>
            <a:off x="5509584" y="3789662"/>
            <a:ext cx="2087431" cy="369332"/>
          </a:xfrm>
          <a:prstGeom prst="rect">
            <a:avLst/>
          </a:prstGeom>
        </p:spPr>
        <p:txBody>
          <a:bodyPr wrap="none">
            <a:spAutoFit/>
          </a:bodyPr>
          <a:lstStyle/>
          <a:p>
            <a:r>
              <a:rPr lang="en-US"/>
              <a:t>50% Alb; 50% Negru</a:t>
            </a:r>
          </a:p>
        </p:txBody>
      </p:sp>
      <p:sp>
        <p:nvSpPr>
          <p:cNvPr id="19" name="Rectangle 18"/>
          <p:cNvSpPr/>
          <p:nvPr/>
        </p:nvSpPr>
        <p:spPr>
          <a:xfrm>
            <a:off x="0" y="5919667"/>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0" name="Rectangle 19"/>
              <p:cNvSpPr/>
              <p:nvPr/>
            </p:nvSpPr>
            <p:spPr>
              <a:xfrm>
                <a:off x="1584161" y="4172216"/>
                <a:ext cx="113794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𝐴</m:t>
                          </m:r>
                        </m:e>
                      </m:d>
                      <m:r>
                        <a:rPr lang="en-US" b="0" i="0" smtClean="0">
                          <a:latin typeface="Cambria Math" panose="02040503050406030204" pitchFamily="18" charset="0"/>
                        </a:rPr>
                        <m:t>=1</m:t>
                      </m:r>
                    </m:oMath>
                  </m:oMathPara>
                </a14:m>
                <a:endParaRPr lang="en-US" b="0"/>
              </a:p>
            </p:txBody>
          </p:sp>
        </mc:Choice>
        <mc:Fallback xmlns="">
          <p:sp>
            <p:nvSpPr>
              <p:cNvPr id="20" name="Rectangle 19"/>
              <p:cNvSpPr>
                <a:spLocks noRot="1" noChangeAspect="1" noMove="1" noResize="1" noEditPoints="1" noAdjustHandles="1" noChangeArrowheads="1" noChangeShapeType="1" noTextEdit="1"/>
              </p:cNvSpPr>
              <p:nvPr/>
            </p:nvSpPr>
            <p:spPr>
              <a:xfrm>
                <a:off x="1584161" y="4172216"/>
                <a:ext cx="1137940" cy="369332"/>
              </a:xfrm>
              <a:prstGeom prst="rect">
                <a:avLst/>
              </a:prstGeom>
              <a:blipFill rotWithShape="0">
                <a:blip r:embed="rId11"/>
                <a:stretch>
                  <a:fillRect b="-655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Rectangle 20"/>
              <p:cNvSpPr/>
              <p:nvPr/>
            </p:nvSpPr>
            <p:spPr>
              <a:xfrm>
                <a:off x="1584161" y="4507428"/>
                <a:ext cx="116378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𝑁</m:t>
                          </m:r>
                        </m:e>
                      </m:d>
                      <m:r>
                        <a:rPr lang="en-US" b="0" i="0" smtClean="0">
                          <a:latin typeface="Cambria Math" panose="02040503050406030204" pitchFamily="18" charset="0"/>
                        </a:rPr>
                        <m:t>=0</m:t>
                      </m:r>
                    </m:oMath>
                  </m:oMathPara>
                </a14:m>
                <a:endParaRPr lang="en-US" b="0"/>
              </a:p>
            </p:txBody>
          </p:sp>
        </mc:Choice>
        <mc:Fallback xmlns="">
          <p:sp>
            <p:nvSpPr>
              <p:cNvPr id="21" name="Rectangle 20"/>
              <p:cNvSpPr>
                <a:spLocks noRot="1" noChangeAspect="1" noMove="1" noResize="1" noEditPoints="1" noAdjustHandles="1" noChangeArrowheads="1" noChangeShapeType="1" noTextEdit="1"/>
              </p:cNvSpPr>
              <p:nvPr/>
            </p:nvSpPr>
            <p:spPr>
              <a:xfrm>
                <a:off x="1584161" y="4507428"/>
                <a:ext cx="1163780" cy="369332"/>
              </a:xfrm>
              <a:prstGeom prst="rect">
                <a:avLst/>
              </a:prstGeom>
              <a:blipFill rotWithShape="0">
                <a:blip r:embed="rId12"/>
                <a:stretch>
                  <a:fillRect b="-655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Rectangle 21"/>
              <p:cNvSpPr/>
              <p:nvPr/>
            </p:nvSpPr>
            <p:spPr>
              <a:xfrm>
                <a:off x="5810685" y="4169669"/>
                <a:ext cx="131427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𝐴</m:t>
                          </m:r>
                        </m:e>
                      </m:d>
                      <m:r>
                        <a:rPr lang="en-US" b="0" i="0" smtClean="0">
                          <a:latin typeface="Cambria Math" panose="02040503050406030204" pitchFamily="18" charset="0"/>
                        </a:rPr>
                        <m:t>=0.5</m:t>
                      </m:r>
                    </m:oMath>
                  </m:oMathPara>
                </a14:m>
                <a:endParaRPr lang="en-US" b="0"/>
              </a:p>
            </p:txBody>
          </p:sp>
        </mc:Choice>
        <mc:Fallback xmlns="">
          <p:sp>
            <p:nvSpPr>
              <p:cNvPr id="22" name="Rectangle 21"/>
              <p:cNvSpPr>
                <a:spLocks noRot="1" noChangeAspect="1" noMove="1" noResize="1" noEditPoints="1" noAdjustHandles="1" noChangeArrowheads="1" noChangeShapeType="1" noTextEdit="1"/>
              </p:cNvSpPr>
              <p:nvPr/>
            </p:nvSpPr>
            <p:spPr>
              <a:xfrm>
                <a:off x="5810685" y="4169669"/>
                <a:ext cx="1314271" cy="369332"/>
              </a:xfrm>
              <a:prstGeom prst="rect">
                <a:avLst/>
              </a:prstGeom>
              <a:blipFill rotWithShape="0">
                <a:blip r:embed="rId13"/>
                <a:stretch>
                  <a:fillRect b="-491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Rectangle 22"/>
              <p:cNvSpPr/>
              <p:nvPr/>
            </p:nvSpPr>
            <p:spPr>
              <a:xfrm>
                <a:off x="5810685" y="4504881"/>
                <a:ext cx="134011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𝑁</m:t>
                          </m:r>
                        </m:e>
                      </m:d>
                      <m:r>
                        <a:rPr lang="en-US" b="0" i="0" smtClean="0">
                          <a:latin typeface="Cambria Math" panose="02040503050406030204" pitchFamily="18" charset="0"/>
                        </a:rPr>
                        <m:t>=0.5</m:t>
                      </m:r>
                    </m:oMath>
                  </m:oMathPara>
                </a14:m>
                <a:endParaRPr lang="en-US" b="0"/>
              </a:p>
            </p:txBody>
          </p:sp>
        </mc:Choice>
        <mc:Fallback xmlns="">
          <p:sp>
            <p:nvSpPr>
              <p:cNvPr id="23" name="Rectangle 22"/>
              <p:cNvSpPr>
                <a:spLocks noRot="1" noChangeAspect="1" noMove="1" noResize="1" noEditPoints="1" noAdjustHandles="1" noChangeArrowheads="1" noChangeShapeType="1" noTextEdit="1"/>
              </p:cNvSpPr>
              <p:nvPr/>
            </p:nvSpPr>
            <p:spPr>
              <a:xfrm>
                <a:off x="5810685" y="4504881"/>
                <a:ext cx="1340110" cy="369332"/>
              </a:xfrm>
              <a:prstGeom prst="rect">
                <a:avLst/>
              </a:prstGeom>
              <a:blipFill rotWithShape="0">
                <a:blip r:embed="rId14"/>
                <a:stretch>
                  <a:fillRect b="-491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Rectangle 23"/>
              <p:cNvSpPr/>
              <p:nvPr/>
            </p:nvSpPr>
            <p:spPr>
              <a:xfrm>
                <a:off x="5633044" y="280407"/>
                <a:ext cx="1461490" cy="369332"/>
              </a:xfrm>
              <a:prstGeom prst="rect">
                <a:avLst/>
              </a:prstGeom>
            </p:spPr>
            <p:txBody>
              <a:bodyPr wrap="none">
                <a:spAutoFit/>
              </a:bodyPr>
              <a:lstStyle/>
              <a:p>
                <a14:m>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r>
                      <a:rPr lang="en-US" i="1" smtClean="0">
                        <a:latin typeface="Cambria Math" panose="02040503050406030204" pitchFamily="18" charset="0"/>
                      </a:rPr>
                      <m:t>𝑚</m:t>
                    </m:r>
                    <m:r>
                      <a:rPr lang="en-US" b="0" i="1" smtClean="0">
                        <a:latin typeface="Cambria Math" panose="02040503050406030204" pitchFamily="18" charset="0"/>
                      </a:rPr>
                      <m:t>𝑎𝑥</m:t>
                    </m:r>
                  </m:oMath>
                </a14:m>
                <a:r>
                  <a:rPr lang="en-US" b="0" i="0">
                    <a:latin typeface="Cambria Math" panose="02040503050406030204" pitchFamily="18" charset="0"/>
                  </a:rPr>
                  <a:t> = 1</a:t>
                </a:r>
              </a:p>
            </p:txBody>
          </p:sp>
        </mc:Choice>
        <mc:Fallback xmlns="">
          <p:sp>
            <p:nvSpPr>
              <p:cNvPr id="24" name="Rectangle 23"/>
              <p:cNvSpPr>
                <a:spLocks noRot="1" noChangeAspect="1" noMove="1" noResize="1" noEditPoints="1" noAdjustHandles="1" noChangeArrowheads="1" noChangeShapeType="1" noTextEdit="1"/>
              </p:cNvSpPr>
              <p:nvPr/>
            </p:nvSpPr>
            <p:spPr>
              <a:xfrm>
                <a:off x="5633044" y="280407"/>
                <a:ext cx="1461490" cy="369332"/>
              </a:xfrm>
              <a:prstGeom prst="rect">
                <a:avLst/>
              </a:prstGeom>
              <a:blipFill rotWithShape="0">
                <a:blip r:embed="rId15"/>
                <a:stretch>
                  <a:fillRect t="-11475" r="-2917" b="-2295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Rectangle 24"/>
              <p:cNvSpPr/>
              <p:nvPr/>
            </p:nvSpPr>
            <p:spPr>
              <a:xfrm>
                <a:off x="1711373" y="321032"/>
                <a:ext cx="78444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r>
                        <a:rPr lang="en-US" i="1" smtClean="0">
                          <a:latin typeface="Cambria Math" panose="02040503050406030204" pitchFamily="18" charset="0"/>
                        </a:rPr>
                        <m:t>0</m:t>
                      </m:r>
                    </m:oMath>
                  </m:oMathPara>
                </a14:m>
                <a:endParaRPr lang="en-US" b="0" i="0">
                  <a:latin typeface="Cambria Math" panose="02040503050406030204" pitchFamily="18" charset="0"/>
                </a:endParaRPr>
              </a:p>
            </p:txBody>
          </p:sp>
        </mc:Choice>
        <mc:Fallback xmlns="">
          <p:sp>
            <p:nvSpPr>
              <p:cNvPr id="25" name="Rectangle 24"/>
              <p:cNvSpPr>
                <a:spLocks noRot="1" noChangeAspect="1" noMove="1" noResize="1" noEditPoints="1" noAdjustHandles="1" noChangeArrowheads="1" noChangeShapeType="1" noTextEdit="1"/>
              </p:cNvSpPr>
              <p:nvPr/>
            </p:nvSpPr>
            <p:spPr>
              <a:xfrm>
                <a:off x="1711373" y="321032"/>
                <a:ext cx="784446" cy="369332"/>
              </a:xfrm>
              <a:prstGeom prst="rect">
                <a:avLst/>
              </a:prstGeom>
              <a:blipFill rotWithShape="0">
                <a:blip r:embed="rId16"/>
                <a:stretch>
                  <a:fillRect/>
                </a:stretch>
              </a:blipFill>
            </p:spPr>
            <p:txBody>
              <a:bodyPr/>
              <a:lstStyle/>
              <a:p>
                <a:r>
                  <a:rPr lang="en-US">
                    <a:noFill/>
                  </a:rPr>
                  <a:t> </a:t>
                </a:r>
              </a:p>
            </p:txBody>
          </p:sp>
        </mc:Fallback>
      </mc:AlternateContent>
      <p:sp>
        <p:nvSpPr>
          <p:cNvPr id="26" name="Flowchart: Process 25"/>
          <p:cNvSpPr/>
          <p:nvPr/>
        </p:nvSpPr>
        <p:spPr>
          <a:xfrm>
            <a:off x="275200" y="3697719"/>
            <a:ext cx="4088354" cy="1323244"/>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lowchart: Process 26"/>
          <p:cNvSpPr/>
          <p:nvPr/>
        </p:nvSpPr>
        <p:spPr>
          <a:xfrm>
            <a:off x="4568172" y="3693913"/>
            <a:ext cx="3957634" cy="1323244"/>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lowchart: Process 27"/>
          <p:cNvSpPr/>
          <p:nvPr/>
        </p:nvSpPr>
        <p:spPr>
          <a:xfrm>
            <a:off x="8696111" y="208240"/>
            <a:ext cx="3320959" cy="5503347"/>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165949" y="5150710"/>
            <a:ext cx="8395210" cy="646331"/>
          </a:xfrm>
          <a:prstGeom prst="rect">
            <a:avLst/>
          </a:prstGeom>
        </p:spPr>
        <p:txBody>
          <a:bodyPr wrap="square">
            <a:spAutoFit/>
          </a:bodyPr>
          <a:lstStyle/>
          <a:p>
            <a:r>
              <a:rPr lang="en-US"/>
              <a:t>Orice imagine alb/negru poate fi reprezentată printr-o matrice binară, de aceea urmează aceleași reguli ca și o secvență unidimensională.</a:t>
            </a:r>
          </a:p>
        </p:txBody>
      </p:sp>
      <p:sp>
        <p:nvSpPr>
          <p:cNvPr id="30" name="Rectangle 29"/>
          <p:cNvSpPr/>
          <p:nvPr/>
        </p:nvSpPr>
        <p:spPr>
          <a:xfrm>
            <a:off x="10324909" y="5971965"/>
            <a:ext cx="1867091" cy="886035"/>
          </a:xfrm>
          <a:prstGeom prst="rect">
            <a:avLst/>
          </a:prstGeom>
          <a:gradFill flip="none" rotWithShape="1">
            <a:gsLst>
              <a:gs pos="0">
                <a:schemeClr val="bg1"/>
              </a:gs>
              <a:gs pos="74000">
                <a:schemeClr val="bg1">
                  <a:lumMod val="85000"/>
                </a:schemeClr>
              </a:gs>
              <a:gs pos="83000">
                <a:schemeClr val="bg1">
                  <a:lumMod val="85000"/>
                </a:schemeClr>
              </a:gs>
              <a:gs pos="100000">
                <a:schemeClr val="bg1">
                  <a:lumMod val="85000"/>
                </a:schemeClr>
              </a:gs>
            </a:gsLst>
            <a:lin ang="0" scaled="1"/>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1" name="Rectangle 30"/>
          <p:cNvSpPr/>
          <p:nvPr/>
        </p:nvSpPr>
        <p:spPr>
          <a:xfrm>
            <a:off x="8767123" y="6021926"/>
            <a:ext cx="341760" cy="830997"/>
          </a:xfrm>
          <a:prstGeom prst="rect">
            <a:avLst/>
          </a:prstGeom>
        </p:spPr>
        <p:txBody>
          <a:bodyPr wrap="none">
            <a:spAutoFit/>
          </a:bodyPr>
          <a:lstStyle/>
          <a:p>
            <a:r>
              <a:rPr lang="en-US" sz="1200"/>
              <a:t>00</a:t>
            </a:r>
          </a:p>
          <a:p>
            <a:r>
              <a:rPr lang="en-US" sz="1200"/>
              <a:t>01</a:t>
            </a:r>
          </a:p>
          <a:p>
            <a:r>
              <a:rPr lang="en-US" sz="1200"/>
              <a:t>10</a:t>
            </a:r>
          </a:p>
          <a:p>
            <a:r>
              <a:rPr lang="en-US" sz="1200"/>
              <a:t>11</a:t>
            </a:r>
          </a:p>
        </p:txBody>
      </p:sp>
      <mc:AlternateContent xmlns:mc="http://schemas.openxmlformats.org/markup-compatibility/2006" xmlns:a14="http://schemas.microsoft.com/office/drawing/2010/main">
        <mc:Choice Requires="a14">
          <p:sp>
            <p:nvSpPr>
              <p:cNvPr id="32" name="Rectangle 31"/>
              <p:cNvSpPr/>
              <p:nvPr/>
            </p:nvSpPr>
            <p:spPr>
              <a:xfrm>
                <a:off x="9708335" y="5970723"/>
                <a:ext cx="2481385" cy="8699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r>
                            <a:rPr lang="en-US" b="0" i="1" smtClean="0">
                              <a:latin typeface="Cambria Math" panose="02040503050406030204" pitchFamily="18" charset="0"/>
                            </a:rPr>
                            <m:t>=4</m:t>
                          </m:r>
                        </m:sup>
                        <m:e>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4</m:t>
                              </m:r>
                            </m:den>
                          </m:f>
                          <m:r>
                            <a:rPr lang="en-US" i="0">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i="0">
                                      <a:latin typeface="Cambria Math" panose="02040503050406030204" pitchFamily="18" charset="0"/>
                                    </a:rPr>
                                    <m:t>log</m:t>
                                  </m:r>
                                </m:e>
                                <m:sub>
                                  <m:r>
                                    <a:rPr lang="en-US" i="0">
                                      <a:latin typeface="Cambria Math" panose="02040503050406030204" pitchFamily="18" charset="0"/>
                                    </a:rPr>
                                    <m:t>2</m:t>
                                  </m:r>
                                </m:sub>
                              </m:sSub>
                            </m:fName>
                            <m:e>
                              <m:d>
                                <m:dPr>
                                  <m:ctrlPr>
                                    <a:rPr lang="en-US" i="1">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4</m:t>
                                      </m:r>
                                    </m:den>
                                  </m:f>
                                </m:e>
                              </m:d>
                            </m:e>
                          </m:func>
                        </m:e>
                      </m:nary>
                    </m:oMath>
                  </m:oMathPara>
                </a14:m>
                <a:endParaRPr lang="en-US"/>
              </a:p>
            </p:txBody>
          </p:sp>
        </mc:Choice>
        <mc:Fallback xmlns="">
          <p:sp>
            <p:nvSpPr>
              <p:cNvPr id="32" name="Rectangle 31"/>
              <p:cNvSpPr>
                <a:spLocks noRot="1" noChangeAspect="1" noMove="1" noResize="1" noEditPoints="1" noAdjustHandles="1" noChangeArrowheads="1" noChangeShapeType="1" noTextEdit="1"/>
              </p:cNvSpPr>
              <p:nvPr/>
            </p:nvSpPr>
            <p:spPr>
              <a:xfrm>
                <a:off x="9708335" y="5970723"/>
                <a:ext cx="2481385" cy="869982"/>
              </a:xfrm>
              <a:prstGeom prst="rect">
                <a:avLst/>
              </a:prstGeom>
              <a:blipFill rotWithShape="0">
                <a:blip r:embed="rId1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Rectangle 1"/>
              <p:cNvSpPr/>
              <p:nvPr/>
            </p:nvSpPr>
            <p:spPr>
              <a:xfrm>
                <a:off x="9085553" y="6129381"/>
                <a:ext cx="365806" cy="61093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4</m:t>
                          </m:r>
                        </m:den>
                      </m:f>
                    </m:oMath>
                  </m:oMathPara>
                </a14:m>
                <a:endParaRPr lang="en-US"/>
              </a:p>
            </p:txBody>
          </p:sp>
        </mc:Choice>
        <mc:Fallback xmlns="">
          <p:sp>
            <p:nvSpPr>
              <p:cNvPr id="2" name="Rectangle 1"/>
              <p:cNvSpPr>
                <a:spLocks noRot="1" noChangeAspect="1" noMove="1" noResize="1" noEditPoints="1" noAdjustHandles="1" noChangeArrowheads="1" noChangeShapeType="1" noTextEdit="1"/>
              </p:cNvSpPr>
              <p:nvPr/>
            </p:nvSpPr>
            <p:spPr>
              <a:xfrm>
                <a:off x="9085553" y="6129381"/>
                <a:ext cx="365806" cy="610936"/>
              </a:xfrm>
              <a:prstGeom prst="rect">
                <a:avLst/>
              </a:prstGeom>
              <a:blipFill rotWithShape="0">
                <a:blip r:embed="rId18"/>
                <a:stretch>
                  <a:fillRect/>
                </a:stretch>
              </a:blipFill>
            </p:spPr>
            <p:txBody>
              <a:bodyPr/>
              <a:lstStyle/>
              <a:p>
                <a:r>
                  <a:rPr lang="en-US">
                    <a:noFill/>
                  </a:rPr>
                  <a:t> </a:t>
                </a:r>
              </a:p>
            </p:txBody>
          </p:sp>
        </mc:Fallback>
      </mc:AlternateContent>
      <p:sp>
        <p:nvSpPr>
          <p:cNvPr id="3" name="Rectangle 2"/>
          <p:cNvSpPr/>
          <p:nvPr/>
        </p:nvSpPr>
        <p:spPr>
          <a:xfrm>
            <a:off x="7537510" y="5934670"/>
            <a:ext cx="1278216" cy="923330"/>
          </a:xfrm>
          <a:prstGeom prst="rect">
            <a:avLst/>
          </a:prstGeom>
        </p:spPr>
        <p:txBody>
          <a:bodyPr wrap="square">
            <a:spAutoFit/>
          </a:bodyPr>
          <a:lstStyle/>
          <a:p>
            <a:pPr algn="r"/>
            <a:r>
              <a:rPr lang="en-US">
                <a:solidFill>
                  <a:schemeClr val="tx1">
                    <a:lumMod val="65000"/>
                    <a:lumOff val="35000"/>
                  </a:schemeClr>
                </a:solidFill>
              </a:rPr>
              <a:t>Ex stări:</a:t>
            </a:r>
          </a:p>
          <a:p>
            <a:pPr algn="r"/>
            <a:r>
              <a:rPr lang="en-US" sz="1200">
                <a:solidFill>
                  <a:schemeClr val="tx1">
                    <a:lumMod val="65000"/>
                    <a:lumOff val="35000"/>
                  </a:schemeClr>
                </a:solidFill>
              </a:rPr>
              <a:t>Encodare culori</a:t>
            </a:r>
          </a:p>
          <a:p>
            <a:pPr algn="r"/>
            <a:r>
              <a:rPr lang="en-US" sz="1200">
                <a:solidFill>
                  <a:schemeClr val="tx1">
                    <a:lumMod val="65000"/>
                    <a:lumOff val="35000"/>
                  </a:schemeClr>
                </a:solidFill>
              </a:rPr>
              <a:t>sau nuante </a:t>
            </a:r>
          </a:p>
          <a:p>
            <a:pPr algn="r"/>
            <a:r>
              <a:rPr lang="en-US" sz="1200">
                <a:solidFill>
                  <a:schemeClr val="tx1">
                    <a:lumMod val="65000"/>
                    <a:lumOff val="35000"/>
                  </a:schemeClr>
                </a:solidFill>
              </a:rPr>
              <a:t>de gri.</a:t>
            </a:r>
          </a:p>
        </p:txBody>
      </p:sp>
      <p:sp>
        <p:nvSpPr>
          <p:cNvPr id="35" name="Rectangle 34"/>
          <p:cNvSpPr/>
          <p:nvPr/>
        </p:nvSpPr>
        <p:spPr>
          <a:xfrm>
            <a:off x="9634816" y="5971456"/>
            <a:ext cx="45719" cy="88146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6" name="Rectangle 35"/>
          <p:cNvSpPr/>
          <p:nvPr/>
        </p:nvSpPr>
        <p:spPr>
          <a:xfrm>
            <a:off x="7464197" y="5965530"/>
            <a:ext cx="45719" cy="88146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9283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p:cNvSpPr/>
          <p:nvPr/>
        </p:nvSpPr>
        <p:spPr>
          <a:xfrm>
            <a:off x="0" y="0"/>
            <a:ext cx="12192000" cy="6857999"/>
          </a:xfrm>
          <a:prstGeom prst="rect">
            <a:avLst/>
          </a:prstGeom>
          <a:solidFill>
            <a:schemeClr val="accent4">
              <a:lumMod val="60000"/>
              <a:lumOff val="40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grpSp>
        <p:nvGrpSpPr>
          <p:cNvPr id="2" name="Group 1"/>
          <p:cNvGrpSpPr/>
          <p:nvPr/>
        </p:nvGrpSpPr>
        <p:grpSpPr>
          <a:xfrm>
            <a:off x="488767" y="572418"/>
            <a:ext cx="3657607" cy="2633477"/>
            <a:chOff x="557007" y="442762"/>
            <a:chExt cx="3657607" cy="2633477"/>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2732" y="540116"/>
              <a:ext cx="3226158" cy="21894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Rectangle 6"/>
            <p:cNvSpPr/>
            <p:nvPr/>
          </p:nvSpPr>
          <p:spPr>
            <a:xfrm>
              <a:off x="2028653" y="527641"/>
              <a:ext cx="1525916" cy="21894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007" y="442762"/>
              <a:ext cx="3657607" cy="2633477"/>
            </a:xfrm>
            <a:prstGeom prst="rect">
              <a:avLst/>
            </a:prstGeom>
          </p:spPr>
        </p:pic>
      </p:grpSp>
      <p:grpSp>
        <p:nvGrpSpPr>
          <p:cNvPr id="3" name="Group 2"/>
          <p:cNvGrpSpPr/>
          <p:nvPr/>
        </p:nvGrpSpPr>
        <p:grpSpPr>
          <a:xfrm>
            <a:off x="488767" y="3921500"/>
            <a:ext cx="3657607" cy="2633477"/>
            <a:chOff x="4810490" y="442761"/>
            <a:chExt cx="3657607" cy="2633477"/>
          </a:xfrm>
        </p:grpSpPr>
        <p:pic>
          <p:nvPicPr>
            <p:cNvPr id="40" name="Picture 3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26215" y="540115"/>
              <a:ext cx="3226158" cy="21894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1" name="Rectangle 40"/>
            <p:cNvSpPr/>
            <p:nvPr/>
          </p:nvSpPr>
          <p:spPr>
            <a:xfrm>
              <a:off x="6282136" y="527640"/>
              <a:ext cx="1525916" cy="21894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10490" y="442761"/>
              <a:ext cx="3657607" cy="2633477"/>
            </a:xfrm>
            <a:prstGeom prst="rect">
              <a:avLst/>
            </a:prstGeom>
          </p:spPr>
        </p:pic>
      </p:grpSp>
      <p:grpSp>
        <p:nvGrpSpPr>
          <p:cNvPr id="8" name="Group 7"/>
          <p:cNvGrpSpPr/>
          <p:nvPr/>
        </p:nvGrpSpPr>
        <p:grpSpPr>
          <a:xfrm>
            <a:off x="4574818" y="570681"/>
            <a:ext cx="3657607" cy="2633477"/>
            <a:chOff x="314452" y="3778197"/>
            <a:chExt cx="3657607" cy="2633477"/>
          </a:xfrm>
        </p:grpSpPr>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2853" y="3892106"/>
              <a:ext cx="3440809" cy="2189409"/>
            </a:xfrm>
            <a:prstGeom prst="rect">
              <a:avLst/>
            </a:prstGeom>
            <a:ln w="38100" cap="sq">
              <a:noFill/>
              <a:prstDash val="solid"/>
              <a:miter lim="800000"/>
            </a:ln>
            <a:effectLst>
              <a:outerShdw blurRad="50800" dist="38100" dir="2700000" algn="tl" rotWithShape="0">
                <a:srgbClr val="000000">
                  <a:alpha val="43000"/>
                </a:srgbClr>
              </a:outerShdw>
            </a:effectLst>
          </p:spPr>
        </p:pic>
        <p:sp>
          <p:nvSpPr>
            <p:cNvPr id="19" name="Rectangle 18"/>
            <p:cNvSpPr/>
            <p:nvPr/>
          </p:nvSpPr>
          <p:spPr>
            <a:xfrm>
              <a:off x="422853" y="3892106"/>
              <a:ext cx="3440809" cy="1904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422853" y="4263447"/>
              <a:ext cx="3440809" cy="1904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422851" y="4639620"/>
              <a:ext cx="3440811" cy="1904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422853" y="4999688"/>
              <a:ext cx="3440809" cy="1904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422853" y="5371029"/>
              <a:ext cx="3440810" cy="1904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422851" y="5747202"/>
              <a:ext cx="3440811" cy="1904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4452" y="3778197"/>
              <a:ext cx="3657607" cy="2633477"/>
            </a:xfrm>
            <a:prstGeom prst="rect">
              <a:avLst/>
            </a:prstGeom>
          </p:spPr>
        </p:pic>
      </p:grpSp>
      <p:grpSp>
        <p:nvGrpSpPr>
          <p:cNvPr id="5" name="Group 4"/>
          <p:cNvGrpSpPr/>
          <p:nvPr/>
        </p:nvGrpSpPr>
        <p:grpSpPr>
          <a:xfrm>
            <a:off x="4574818" y="3921500"/>
            <a:ext cx="3657607" cy="2633477"/>
            <a:chOff x="4810490" y="3778197"/>
            <a:chExt cx="3657607" cy="2633477"/>
          </a:xfrm>
        </p:grpSpPr>
        <p:pic>
          <p:nvPicPr>
            <p:cNvPr id="45" name="Picture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18891" y="3796858"/>
              <a:ext cx="3440809" cy="2189409"/>
            </a:xfrm>
            <a:prstGeom prst="rect">
              <a:avLst/>
            </a:prstGeom>
            <a:ln w="38100" cap="sq">
              <a:noFill/>
              <a:prstDash val="solid"/>
              <a:miter lim="800000"/>
            </a:ln>
            <a:effectLst>
              <a:outerShdw blurRad="50800" dist="38100" dir="2700000" algn="tl" rotWithShape="0">
                <a:srgbClr val="000000">
                  <a:alpha val="43000"/>
                </a:srgbClr>
              </a:outerShdw>
            </a:effectLst>
          </p:spPr>
        </p:pic>
        <p:sp>
          <p:nvSpPr>
            <p:cNvPr id="46" name="Rectangle 45"/>
            <p:cNvSpPr/>
            <p:nvPr/>
          </p:nvSpPr>
          <p:spPr>
            <a:xfrm>
              <a:off x="4918891" y="3796858"/>
              <a:ext cx="3440809" cy="1904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4918891" y="4168199"/>
              <a:ext cx="3440809" cy="190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4918889" y="4544372"/>
              <a:ext cx="3440811" cy="190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4918891" y="4904440"/>
              <a:ext cx="3440809" cy="190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4918891" y="5275781"/>
              <a:ext cx="3440810" cy="190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8889" y="5651954"/>
              <a:ext cx="3440811" cy="190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Picture 5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10490" y="3778197"/>
              <a:ext cx="3657607" cy="2633477"/>
            </a:xfrm>
            <a:prstGeom prst="rect">
              <a:avLst/>
            </a:prstGeom>
          </p:spPr>
        </p:pic>
      </p:grpSp>
      <p:sp>
        <p:nvSpPr>
          <p:cNvPr id="53" name="Flowchart: Process 52"/>
          <p:cNvSpPr/>
          <p:nvPr/>
        </p:nvSpPr>
        <p:spPr>
          <a:xfrm>
            <a:off x="277802" y="208241"/>
            <a:ext cx="8250606" cy="3126397"/>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lowchart: Process 53"/>
          <p:cNvSpPr/>
          <p:nvPr/>
        </p:nvSpPr>
        <p:spPr>
          <a:xfrm>
            <a:off x="277802" y="3556851"/>
            <a:ext cx="8250606" cy="3144200"/>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1111082" y="227003"/>
            <a:ext cx="2037737" cy="369332"/>
          </a:xfrm>
          <a:prstGeom prst="rect">
            <a:avLst/>
          </a:prstGeom>
        </p:spPr>
        <p:txBody>
          <a:bodyPr wrap="none">
            <a:spAutoFit/>
          </a:bodyPr>
          <a:lstStyle/>
          <a:p>
            <a:r>
              <a:rPr lang="en-US"/>
              <a:t>75% alb; 25% negru</a:t>
            </a:r>
          </a:p>
        </p:txBody>
      </p:sp>
      <mc:AlternateContent xmlns:mc="http://schemas.openxmlformats.org/markup-compatibility/2006" xmlns:a14="http://schemas.microsoft.com/office/drawing/2010/main">
        <mc:Choice Requires="a14">
          <p:sp>
            <p:nvSpPr>
              <p:cNvPr id="35" name="Rectangle 34"/>
              <p:cNvSpPr/>
              <p:nvPr/>
            </p:nvSpPr>
            <p:spPr>
              <a:xfrm>
                <a:off x="8854803" y="1590814"/>
                <a:ext cx="2478819" cy="84856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0">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i="0">
                                      <a:latin typeface="Cambria Math" panose="02040503050406030204" pitchFamily="18" charset="0"/>
                                    </a:rPr>
                                    <m:t>log</m:t>
                                  </m:r>
                                </m:e>
                                <m:sub>
                                  <m:r>
                                    <a:rPr lang="en-US" i="0">
                                      <a:latin typeface="Cambria Math" panose="02040503050406030204" pitchFamily="18" charset="0"/>
                                    </a:rPr>
                                    <m:t>2</m:t>
                                  </m:r>
                                </m:sub>
                              </m:sSub>
                            </m:fName>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e>
                              </m:d>
                            </m:e>
                          </m:func>
                        </m:e>
                      </m:nary>
                    </m:oMath>
                  </m:oMathPara>
                </a14:m>
                <a:endParaRPr lang="en-US"/>
              </a:p>
            </p:txBody>
          </p:sp>
        </mc:Choice>
        <mc:Fallback xmlns="">
          <p:sp>
            <p:nvSpPr>
              <p:cNvPr id="35" name="Rectangle 34"/>
              <p:cNvSpPr>
                <a:spLocks noRot="1" noChangeAspect="1" noMove="1" noResize="1" noEditPoints="1" noAdjustHandles="1" noChangeArrowheads="1" noChangeShapeType="1" noTextEdit="1"/>
              </p:cNvSpPr>
              <p:nvPr/>
            </p:nvSpPr>
            <p:spPr>
              <a:xfrm>
                <a:off x="8854803" y="1590814"/>
                <a:ext cx="2478819" cy="848566"/>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7" name="Rectangle 36"/>
              <p:cNvSpPr/>
              <p:nvPr/>
            </p:nvSpPr>
            <p:spPr>
              <a:xfrm>
                <a:off x="8816289" y="2610516"/>
                <a:ext cx="3161250" cy="7087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𝐴</m:t>
                                  </m:r>
                                </m:e>
                              </m:d>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d>
                                    <m:dPr>
                                      <m:ctrlPr>
                                        <a:rPr lang="en-US" i="1">
                                          <a:latin typeface="Cambria Math" panose="02040503050406030204" pitchFamily="18" charset="0"/>
                                        </a:rPr>
                                      </m:ctrlPr>
                                    </m:dPr>
                                    <m:e>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𝐴</m:t>
                                          </m:r>
                                        </m:e>
                                      </m:d>
                                    </m:e>
                                  </m:d>
                                </m:e>
                              </m:func>
                              <m:r>
                                <a:rPr lang="en-US" b="0" i="0" smtClean="0">
                                  <a:latin typeface="Cambria Math" panose="02040503050406030204" pitchFamily="18" charset="0"/>
                                </a:rPr>
                                <m:t>+</m:t>
                              </m:r>
                            </m:e>
                            <m:e>
                              <m:r>
                                <a:rPr lang="en-US" i="1">
                                  <a:latin typeface="Cambria Math" panose="02040503050406030204" pitchFamily="18" charset="0"/>
                                </a:rPr>
                                <m:t>𝑝</m:t>
                              </m:r>
                              <m:r>
                                <a:rPr lang="en-US" i="1">
                                  <a:latin typeface="Cambria Math" panose="02040503050406030204" pitchFamily="18" charset="0"/>
                                </a:rPr>
                                <m:t>(</m:t>
                              </m:r>
                              <m:r>
                                <a:rPr lang="en-US" b="0" i="1" smtClean="0">
                                  <a:latin typeface="Cambria Math" panose="02040503050406030204" pitchFamily="18" charset="0"/>
                                </a:rPr>
                                <m:t>𝑁</m:t>
                              </m:r>
                              <m:r>
                                <a:rPr lang="en-US" i="1">
                                  <a:latin typeface="Cambria Math" panose="02040503050406030204" pitchFamily="18" charset="0"/>
                                </a:rPr>
                                <m:t>)</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r>
                                    <a:rPr lang="en-US" i="1">
                                      <a:latin typeface="Cambria Math" panose="02040503050406030204" pitchFamily="18" charset="0"/>
                                    </a:rPr>
                                    <m:t>(</m:t>
                                  </m:r>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𝑁</m:t>
                                      </m:r>
                                    </m:e>
                                  </m:d>
                                  <m:r>
                                    <a:rPr lang="en-US" i="1">
                                      <a:latin typeface="Cambria Math" panose="02040503050406030204" pitchFamily="18" charset="0"/>
                                    </a:rPr>
                                    <m:t>)</m:t>
                                  </m:r>
                                </m:e>
                              </m:func>
                            </m:e>
                          </m:eqArr>
                        </m:e>
                      </m:d>
                    </m:oMath>
                  </m:oMathPara>
                </a14:m>
                <a:endParaRPr lang="en-US" b="0" i="0">
                  <a:latin typeface="Cambria Math" panose="02040503050406030204" pitchFamily="18" charset="0"/>
                </a:endParaRPr>
              </a:p>
            </p:txBody>
          </p:sp>
        </mc:Choice>
        <mc:Fallback xmlns="">
          <p:sp>
            <p:nvSpPr>
              <p:cNvPr id="37" name="Rectangle 36"/>
              <p:cNvSpPr>
                <a:spLocks noRot="1" noChangeAspect="1" noMove="1" noResize="1" noEditPoints="1" noAdjustHandles="1" noChangeArrowheads="1" noChangeShapeType="1" noTextEdit="1"/>
              </p:cNvSpPr>
              <p:nvPr/>
            </p:nvSpPr>
            <p:spPr>
              <a:xfrm>
                <a:off x="8816289" y="2610516"/>
                <a:ext cx="3161250" cy="708720"/>
              </a:xfrm>
              <a:prstGeom prst="rect">
                <a:avLst/>
              </a:prstGeom>
              <a:blipFill rotWithShape="0">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Rectangle 37"/>
              <p:cNvSpPr/>
              <p:nvPr/>
            </p:nvSpPr>
            <p:spPr>
              <a:xfrm>
                <a:off x="8843585" y="3604403"/>
                <a:ext cx="3006592" cy="636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smtClean="0">
                                  <a:latin typeface="Cambria Math" panose="02040503050406030204" pitchFamily="18" charset="0"/>
                                </a:rPr>
                                <m:t>0</m:t>
                              </m:r>
                              <m:r>
                                <a:rPr lang="en-US" b="0" i="1" smtClean="0">
                                  <a:latin typeface="Cambria Math" panose="02040503050406030204" pitchFamily="18" charset="0"/>
                                </a:rPr>
                                <m:t>.75</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d>
                                    <m:dPr>
                                      <m:ctrlPr>
                                        <a:rPr lang="en-US" i="1">
                                          <a:latin typeface="Cambria Math" panose="02040503050406030204" pitchFamily="18" charset="0"/>
                                        </a:rPr>
                                      </m:ctrlPr>
                                    </m:dPr>
                                    <m:e>
                                      <m:r>
                                        <a:rPr lang="en-US" i="1" smtClean="0">
                                          <a:latin typeface="Cambria Math" panose="02040503050406030204" pitchFamily="18" charset="0"/>
                                        </a:rPr>
                                        <m:t>0</m:t>
                                      </m:r>
                                      <m:r>
                                        <a:rPr lang="en-US" b="0" i="1" smtClean="0">
                                          <a:latin typeface="Cambria Math" panose="02040503050406030204" pitchFamily="18" charset="0"/>
                                        </a:rPr>
                                        <m:t>.75</m:t>
                                      </m:r>
                                    </m:e>
                                  </m:d>
                                </m:e>
                              </m:func>
                              <m:r>
                                <a:rPr lang="en-US" b="0" i="0" smtClean="0">
                                  <a:latin typeface="Cambria Math" panose="02040503050406030204" pitchFamily="18" charset="0"/>
                                </a:rPr>
                                <m:t>+</m:t>
                              </m:r>
                            </m:e>
                            <m:e>
                              <m:r>
                                <a:rPr lang="en-US" i="1" smtClean="0">
                                  <a:latin typeface="Cambria Math" panose="02040503050406030204" pitchFamily="18" charset="0"/>
                                </a:rPr>
                                <m:t>0</m:t>
                              </m:r>
                              <m:r>
                                <a:rPr lang="en-US" b="0" i="1" smtClean="0">
                                  <a:latin typeface="Cambria Math" panose="02040503050406030204" pitchFamily="18" charset="0"/>
                                </a:rPr>
                                <m:t>.25</m:t>
                              </m:r>
                              <m:r>
                                <a:rPr lang="en-US">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a:latin typeface="Cambria Math" panose="02040503050406030204" pitchFamily="18" charset="0"/>
                                        </a:rPr>
                                        <m:t>2</m:t>
                                      </m:r>
                                    </m:sub>
                                  </m:sSub>
                                </m:fName>
                                <m:e>
                                  <m:r>
                                    <a:rPr lang="en-US" i="1">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.25</m:t>
                                  </m:r>
                                  <m:r>
                                    <a:rPr lang="en-US" i="1">
                                      <a:latin typeface="Cambria Math" panose="02040503050406030204" pitchFamily="18" charset="0"/>
                                    </a:rPr>
                                    <m:t>)</m:t>
                                  </m:r>
                                </m:e>
                              </m:func>
                            </m:e>
                          </m:eqArr>
                        </m:e>
                      </m:d>
                    </m:oMath>
                  </m:oMathPara>
                </a14:m>
                <a:endParaRPr lang="en-US" b="0" i="0">
                  <a:latin typeface="Cambria Math" panose="02040503050406030204" pitchFamily="18" charset="0"/>
                </a:endParaRPr>
              </a:p>
            </p:txBody>
          </p:sp>
        </mc:Choice>
        <mc:Fallback xmlns="">
          <p:sp>
            <p:nvSpPr>
              <p:cNvPr id="38" name="Rectangle 37"/>
              <p:cNvSpPr>
                <a:spLocks noRot="1" noChangeAspect="1" noMove="1" noResize="1" noEditPoints="1" noAdjustHandles="1" noChangeArrowheads="1" noChangeShapeType="1" noTextEdit="1"/>
              </p:cNvSpPr>
              <p:nvPr/>
            </p:nvSpPr>
            <p:spPr>
              <a:xfrm>
                <a:off x="8843585" y="3604403"/>
                <a:ext cx="3006592" cy="636777"/>
              </a:xfrm>
              <a:prstGeom prst="rect">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Rectangle 43"/>
              <p:cNvSpPr/>
              <p:nvPr/>
            </p:nvSpPr>
            <p:spPr>
              <a:xfrm>
                <a:off x="8843585" y="4495342"/>
                <a:ext cx="2567306" cy="55989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i="1" smtClean="0">
                                  <a:latin typeface="Cambria Math" panose="02040503050406030204" pitchFamily="18" charset="0"/>
                                </a:rPr>
                                <m:t>0</m:t>
                              </m:r>
                              <m:r>
                                <a:rPr lang="en-US" b="0" i="1" smtClean="0">
                                  <a:latin typeface="Cambria Math" panose="02040503050406030204" pitchFamily="18" charset="0"/>
                                </a:rPr>
                                <m:t>.75</m:t>
                              </m:r>
                              <m:r>
                                <a:rPr lang="en-US">
                                  <a:latin typeface="Cambria Math" panose="02040503050406030204" pitchFamily="18" charset="0"/>
                                </a:rPr>
                                <m:t>×</m:t>
                              </m:r>
                              <m:r>
                                <a:rPr lang="en-US" i="1" smtClean="0">
                                  <a:latin typeface="Cambria Math" panose="02040503050406030204" pitchFamily="18" charset="0"/>
                                </a:rPr>
                                <m:t>−</m:t>
                              </m:r>
                              <m:r>
                                <a:rPr lang="en-US" b="0" i="1" smtClean="0">
                                  <a:latin typeface="Cambria Math" panose="02040503050406030204" pitchFamily="18" charset="0"/>
                                </a:rPr>
                                <m:t>0.41</m:t>
                              </m:r>
                              <m:r>
                                <a:rPr lang="en-US" b="0" i="0" smtClean="0">
                                  <a:latin typeface="Cambria Math" panose="02040503050406030204" pitchFamily="18" charset="0"/>
                                </a:rPr>
                                <m:t>+</m:t>
                              </m:r>
                            </m:e>
                            <m:e>
                              <m:r>
                                <a:rPr lang="en-US" i="1" smtClean="0">
                                  <a:latin typeface="Cambria Math" panose="02040503050406030204" pitchFamily="18" charset="0"/>
                                </a:rPr>
                                <m:t>0</m:t>
                              </m:r>
                              <m:r>
                                <a:rPr lang="en-US" b="0" i="1" smtClean="0">
                                  <a:latin typeface="Cambria Math" panose="02040503050406030204" pitchFamily="18" charset="0"/>
                                </a:rPr>
                                <m:t>.25</m:t>
                              </m:r>
                              <m:r>
                                <a:rPr lang="en-US">
                                  <a:latin typeface="Cambria Math" panose="02040503050406030204" pitchFamily="18" charset="0"/>
                                </a:rPr>
                                <m:t>×</m:t>
                              </m:r>
                              <m:r>
                                <a:rPr lang="en-US" i="1" smtClean="0">
                                  <a:latin typeface="Cambria Math" panose="02040503050406030204" pitchFamily="18" charset="0"/>
                                </a:rPr>
                                <m:t>−</m:t>
                              </m:r>
                              <m:r>
                                <a:rPr lang="en-US" b="0" i="1" smtClean="0">
                                  <a:latin typeface="Cambria Math" panose="02040503050406030204" pitchFamily="18" charset="0"/>
                                </a:rPr>
                                <m:t>2</m:t>
                              </m:r>
                            </m:e>
                          </m:eqArr>
                        </m:e>
                      </m:d>
                    </m:oMath>
                  </m:oMathPara>
                </a14:m>
                <a:endParaRPr lang="en-US" b="0" i="0">
                  <a:latin typeface="Cambria Math" panose="02040503050406030204" pitchFamily="18" charset="0"/>
                </a:endParaRPr>
              </a:p>
            </p:txBody>
          </p:sp>
        </mc:Choice>
        <mc:Fallback xmlns="">
          <p:sp>
            <p:nvSpPr>
              <p:cNvPr id="44" name="Rectangle 43"/>
              <p:cNvSpPr>
                <a:spLocks noRot="1" noChangeAspect="1" noMove="1" noResize="1" noEditPoints="1" noAdjustHandles="1" noChangeArrowheads="1" noChangeShapeType="1" noTextEdit="1"/>
              </p:cNvSpPr>
              <p:nvPr/>
            </p:nvSpPr>
            <p:spPr>
              <a:xfrm>
                <a:off x="8843585" y="4495342"/>
                <a:ext cx="2567306" cy="559897"/>
              </a:xfrm>
              <a:prstGeom prst="rect">
                <a:avLst/>
              </a:prstGeom>
              <a:blipFill rotWithShape="0">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Rectangle 59"/>
              <p:cNvSpPr/>
              <p:nvPr/>
            </p:nvSpPr>
            <p:spPr>
              <a:xfrm>
                <a:off x="8816289" y="5306286"/>
                <a:ext cx="1917000" cy="83131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i="1">
                                  <a:latin typeface="Cambria Math" panose="02040503050406030204" pitchFamily="18" charset="0"/>
                                </a:rPr>
                              </m:ctrlPr>
                            </m:eqArrPr>
                            <m:e>
                              <m:r>
                                <a:rPr lang="en-US" b="0" i="1" smtClean="0">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.31</m:t>
                              </m:r>
                              <m:r>
                                <a:rPr lang="en-US" b="0" i="0" smtClean="0">
                                  <a:latin typeface="Cambria Math" panose="02040503050406030204" pitchFamily="18" charset="0"/>
                                </a:rPr>
                                <m:t>+</m:t>
                              </m:r>
                            </m:e>
                            <m:e>
                              <m:r>
                                <a:rPr lang="en-US" b="0" i="1" smtClean="0">
                                  <a:latin typeface="Cambria Math" panose="02040503050406030204" pitchFamily="18" charset="0"/>
                                </a:rPr>
                                <m:t>−</m:t>
                              </m:r>
                              <m:r>
                                <a:rPr lang="en-US" i="1" smtClean="0">
                                  <a:latin typeface="Cambria Math" panose="02040503050406030204" pitchFamily="18" charset="0"/>
                                </a:rPr>
                                <m:t>0</m:t>
                              </m:r>
                              <m:r>
                                <a:rPr lang="en-US" b="0" i="1" smtClean="0">
                                  <a:latin typeface="Cambria Math" panose="02040503050406030204" pitchFamily="18" charset="0"/>
                                </a:rPr>
                                <m:t>.5</m:t>
                              </m:r>
                            </m:e>
                          </m:eqArr>
                        </m:e>
                      </m:d>
                    </m:oMath>
                  </m:oMathPara>
                </a14:m>
                <a:endParaRPr lang="en-US" b="0" i="0">
                  <a:latin typeface="Cambria Math" panose="02040503050406030204" pitchFamily="18" charset="0"/>
                </a:endParaRPr>
              </a:p>
              <a:p>
                <a:endParaRPr lang="en-US" b="0" i="0">
                  <a:latin typeface="Cambria Math" panose="02040503050406030204" pitchFamily="18" charset="0"/>
                </a:endParaRPr>
              </a:p>
            </p:txBody>
          </p:sp>
        </mc:Choice>
        <mc:Fallback xmlns="">
          <p:sp>
            <p:nvSpPr>
              <p:cNvPr id="60" name="Rectangle 59"/>
              <p:cNvSpPr>
                <a:spLocks noRot="1" noChangeAspect="1" noMove="1" noResize="1" noEditPoints="1" noAdjustHandles="1" noChangeArrowheads="1" noChangeShapeType="1" noTextEdit="1"/>
              </p:cNvSpPr>
              <p:nvPr/>
            </p:nvSpPr>
            <p:spPr>
              <a:xfrm>
                <a:off x="8816289" y="5306286"/>
                <a:ext cx="1917000" cy="831318"/>
              </a:xfrm>
              <a:prstGeom prst="rect">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1" name="Rectangle 60"/>
              <p:cNvSpPr/>
              <p:nvPr/>
            </p:nvSpPr>
            <p:spPr>
              <a:xfrm>
                <a:off x="8885594" y="6127093"/>
                <a:ext cx="2151486" cy="646331"/>
              </a:xfrm>
              <a:prstGeom prst="rect">
                <a:avLst/>
              </a:prstGeom>
            </p:spPr>
            <p:txBody>
              <a:bodyPr wrap="none">
                <a:spAutoFit/>
              </a:bodyPr>
              <a:lstStyle/>
              <a:p>
                <a14:m>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i="1" smtClean="0">
                            <a:latin typeface="Cambria Math" panose="02040503050406030204" pitchFamily="18" charset="0"/>
                          </a:rPr>
                          <m:t>−</m:t>
                        </m:r>
                        <m:r>
                          <a:rPr lang="en-US" b="0" i="1" smtClean="0">
                            <a:latin typeface="Cambria Math" panose="02040503050406030204" pitchFamily="18" charset="0"/>
                          </a:rPr>
                          <m:t>0.81</m:t>
                        </m:r>
                      </m:e>
                    </m:d>
                  </m:oMath>
                </a14:m>
                <a:r>
                  <a:rPr lang="en-US" b="0" i="0">
                    <a:latin typeface="Cambria Math" panose="02040503050406030204" pitchFamily="18" charset="0"/>
                  </a:rPr>
                  <a:t>=0.81</a:t>
                </a:r>
              </a:p>
              <a:p>
                <a:endParaRPr lang="en-US" b="0" i="0">
                  <a:latin typeface="Cambria Math" panose="02040503050406030204" pitchFamily="18" charset="0"/>
                </a:endParaRPr>
              </a:p>
            </p:txBody>
          </p:sp>
        </mc:Choice>
        <mc:Fallback xmlns="">
          <p:sp>
            <p:nvSpPr>
              <p:cNvPr id="61" name="Rectangle 60"/>
              <p:cNvSpPr>
                <a:spLocks noRot="1" noChangeAspect="1" noMove="1" noResize="1" noEditPoints="1" noAdjustHandles="1" noChangeArrowheads="1" noChangeShapeType="1" noTextEdit="1"/>
              </p:cNvSpPr>
              <p:nvPr/>
            </p:nvSpPr>
            <p:spPr>
              <a:xfrm>
                <a:off x="8885594" y="6127093"/>
                <a:ext cx="2151486" cy="646331"/>
              </a:xfrm>
              <a:prstGeom prst="rect">
                <a:avLst/>
              </a:prstGeom>
              <a:blipFill rotWithShape="0">
                <a:blip r:embed="rId10"/>
                <a:stretch>
                  <a:fillRect t="-5660" r="-1416"/>
                </a:stretch>
              </a:blipFill>
            </p:spPr>
            <p:txBody>
              <a:bodyPr/>
              <a:lstStyle/>
              <a:p>
                <a:r>
                  <a:rPr lang="en-US">
                    <a:noFill/>
                  </a:rPr>
                  <a:t> </a:t>
                </a:r>
              </a:p>
            </p:txBody>
          </p:sp>
        </mc:Fallback>
      </mc:AlternateContent>
      <p:sp>
        <p:nvSpPr>
          <p:cNvPr id="62" name="Rectangle 61"/>
          <p:cNvSpPr/>
          <p:nvPr/>
        </p:nvSpPr>
        <p:spPr>
          <a:xfrm>
            <a:off x="5186936" y="234127"/>
            <a:ext cx="2037737" cy="369332"/>
          </a:xfrm>
          <a:prstGeom prst="rect">
            <a:avLst/>
          </a:prstGeom>
        </p:spPr>
        <p:txBody>
          <a:bodyPr wrap="none">
            <a:spAutoFit/>
          </a:bodyPr>
          <a:lstStyle/>
          <a:p>
            <a:r>
              <a:rPr lang="en-US"/>
              <a:t>75% alb; 25% negru</a:t>
            </a:r>
          </a:p>
        </p:txBody>
      </p:sp>
      <p:sp>
        <p:nvSpPr>
          <p:cNvPr id="63" name="Rectangle 62"/>
          <p:cNvSpPr/>
          <p:nvPr/>
        </p:nvSpPr>
        <p:spPr>
          <a:xfrm>
            <a:off x="1143967" y="3571136"/>
            <a:ext cx="2037737" cy="369332"/>
          </a:xfrm>
          <a:prstGeom prst="rect">
            <a:avLst/>
          </a:prstGeom>
        </p:spPr>
        <p:txBody>
          <a:bodyPr wrap="none">
            <a:spAutoFit/>
          </a:bodyPr>
          <a:lstStyle/>
          <a:p>
            <a:r>
              <a:rPr lang="en-US"/>
              <a:t>25% alb; 75% negru</a:t>
            </a:r>
          </a:p>
        </p:txBody>
      </p:sp>
      <p:sp>
        <p:nvSpPr>
          <p:cNvPr id="64" name="Rectangle 63"/>
          <p:cNvSpPr/>
          <p:nvPr/>
        </p:nvSpPr>
        <p:spPr>
          <a:xfrm>
            <a:off x="5212820" y="3571136"/>
            <a:ext cx="2037737" cy="369332"/>
          </a:xfrm>
          <a:prstGeom prst="rect">
            <a:avLst/>
          </a:prstGeom>
        </p:spPr>
        <p:txBody>
          <a:bodyPr wrap="none">
            <a:spAutoFit/>
          </a:bodyPr>
          <a:lstStyle/>
          <a:p>
            <a:r>
              <a:rPr lang="en-US"/>
              <a:t>25% alb; 75% negru</a:t>
            </a:r>
          </a:p>
        </p:txBody>
      </p:sp>
      <p:sp>
        <p:nvSpPr>
          <p:cNvPr id="65" name="Flowchart: Process 64"/>
          <p:cNvSpPr/>
          <p:nvPr/>
        </p:nvSpPr>
        <p:spPr>
          <a:xfrm>
            <a:off x="8739373" y="1490208"/>
            <a:ext cx="3238166" cy="5210843"/>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8881212" y="593222"/>
            <a:ext cx="3055260" cy="461665"/>
          </a:xfrm>
          <a:prstGeom prst="rect">
            <a:avLst/>
          </a:prstGeom>
        </p:spPr>
        <p:txBody>
          <a:bodyPr wrap="none">
            <a:spAutoFit/>
          </a:bodyPr>
          <a:lstStyle/>
          <a:p>
            <a:r>
              <a:rPr lang="en-US" sz="2400">
                <a:solidFill>
                  <a:schemeClr val="tx1">
                    <a:lumMod val="50000"/>
                    <a:lumOff val="50000"/>
                  </a:schemeClr>
                </a:solidFill>
              </a:rPr>
              <a:t>Compresie vs. Entropie</a:t>
            </a:r>
            <a:endParaRPr lang="en-US" sz="2400"/>
          </a:p>
        </p:txBody>
      </p:sp>
    </p:spTree>
    <p:extLst>
      <p:ext uri="{BB962C8B-B14F-4D97-AF65-F5344CB8AC3E}">
        <p14:creationId xmlns:p14="http://schemas.microsoft.com/office/powerpoint/2010/main" val="14550991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12192000" cy="6857999"/>
          </a:xfrm>
          <a:prstGeom prst="rect">
            <a:avLst/>
          </a:prstGeom>
          <a:solidFill>
            <a:schemeClr val="accent4">
              <a:lumMod val="60000"/>
              <a:lumOff val="40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grpSp>
        <p:nvGrpSpPr>
          <p:cNvPr id="10" name="Group 9"/>
          <p:cNvGrpSpPr/>
          <p:nvPr/>
        </p:nvGrpSpPr>
        <p:grpSpPr>
          <a:xfrm>
            <a:off x="263506" y="3876993"/>
            <a:ext cx="3657607" cy="2633477"/>
            <a:chOff x="8210278" y="2121058"/>
            <a:chExt cx="3657607" cy="2633477"/>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73174" y="2371874"/>
              <a:ext cx="3080626" cy="1925391"/>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10278" y="2121058"/>
              <a:ext cx="3657607" cy="2633477"/>
            </a:xfrm>
            <a:prstGeom prst="rect">
              <a:avLst/>
            </a:prstGeom>
          </p:spPr>
        </p:pic>
      </p:grpSp>
      <p:grpSp>
        <p:nvGrpSpPr>
          <p:cNvPr id="2" name="Group 1"/>
          <p:cNvGrpSpPr/>
          <p:nvPr/>
        </p:nvGrpSpPr>
        <p:grpSpPr>
          <a:xfrm>
            <a:off x="8250995" y="933922"/>
            <a:ext cx="3657607" cy="2633477"/>
            <a:chOff x="8237581" y="903641"/>
            <a:chExt cx="3657607" cy="2633477"/>
          </a:xfrm>
        </p:grpSpPr>
        <p:pic>
          <p:nvPicPr>
            <p:cNvPr id="7" name="Picture 6"/>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a:off x="8365042" y="1144572"/>
              <a:ext cx="2525761" cy="1829122"/>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37581" y="903641"/>
              <a:ext cx="3657607" cy="2633477"/>
            </a:xfrm>
            <a:prstGeom prst="rect">
              <a:avLst/>
            </a:prstGeom>
          </p:spPr>
        </p:pic>
      </p:grpSp>
      <p:grpSp>
        <p:nvGrpSpPr>
          <p:cNvPr id="15" name="Group 14"/>
          <p:cNvGrpSpPr/>
          <p:nvPr/>
        </p:nvGrpSpPr>
        <p:grpSpPr>
          <a:xfrm>
            <a:off x="8129024" y="3861600"/>
            <a:ext cx="3657607" cy="2633477"/>
            <a:chOff x="511171" y="3981580"/>
            <a:chExt cx="3657607" cy="2633477"/>
          </a:xfrm>
        </p:grpSpPr>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9728" y="4200996"/>
              <a:ext cx="3005668" cy="1849882"/>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1171" y="3981580"/>
              <a:ext cx="3657607" cy="2633477"/>
            </a:xfrm>
            <a:prstGeom prst="rect">
              <a:avLst/>
            </a:prstGeom>
          </p:spPr>
        </p:pic>
      </p:grpSp>
      <p:grpSp>
        <p:nvGrpSpPr>
          <p:cNvPr id="14" name="Group 13"/>
          <p:cNvGrpSpPr/>
          <p:nvPr/>
        </p:nvGrpSpPr>
        <p:grpSpPr>
          <a:xfrm>
            <a:off x="4196265" y="3861599"/>
            <a:ext cx="3657607" cy="2633477"/>
            <a:chOff x="511170" y="531791"/>
            <a:chExt cx="3657607" cy="2633477"/>
          </a:xfrm>
        </p:grpSpPr>
        <p:pic>
          <p:nvPicPr>
            <p:cNvPr id="4" name="Picture 3"/>
            <p:cNvPicPr>
              <a:picLocks noChangeAspect="1"/>
            </p:cNvPicPr>
            <p:nvPr/>
          </p:nvPicPr>
          <p:blipFill>
            <a:blip r:embed="rId6" cstate="print">
              <a:extLst>
                <a:ext uri="{BEBA8EAE-BF5A-486C-A8C5-ECC9F3942E4B}">
                  <a14:imgProps xmlns:a14="http://schemas.microsoft.com/office/drawing/2010/main">
                    <a14:imgLayer r:embed="rId7">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619728" y="613908"/>
              <a:ext cx="3244322" cy="2250305"/>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1170" y="531791"/>
              <a:ext cx="3657607" cy="2633477"/>
            </a:xfrm>
            <a:prstGeom prst="rect">
              <a:avLst/>
            </a:prstGeom>
          </p:spPr>
        </p:pic>
      </p:grpSp>
      <p:sp>
        <p:nvSpPr>
          <p:cNvPr id="16" name="Flowchart: Process 15"/>
          <p:cNvSpPr/>
          <p:nvPr/>
        </p:nvSpPr>
        <p:spPr>
          <a:xfrm>
            <a:off x="378239" y="923923"/>
            <a:ext cx="7394161" cy="2592914"/>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1261303" y="3560806"/>
            <a:ext cx="910314" cy="369332"/>
          </a:xfrm>
          <a:prstGeom prst="rect">
            <a:avLst/>
          </a:prstGeom>
        </p:spPr>
        <p:txBody>
          <a:bodyPr wrap="none">
            <a:spAutoFit/>
          </a:bodyPr>
          <a:lstStyle/>
          <a:p>
            <a:r>
              <a:rPr lang="en-US"/>
              <a:t>E = max</a:t>
            </a:r>
          </a:p>
        </p:txBody>
      </p:sp>
      <p:sp>
        <p:nvSpPr>
          <p:cNvPr id="19" name="Rectangle 18"/>
          <p:cNvSpPr/>
          <p:nvPr/>
        </p:nvSpPr>
        <p:spPr>
          <a:xfrm>
            <a:off x="5262427" y="3499701"/>
            <a:ext cx="1102674" cy="369332"/>
          </a:xfrm>
          <a:prstGeom prst="rect">
            <a:avLst/>
          </a:prstGeom>
        </p:spPr>
        <p:txBody>
          <a:bodyPr wrap="none">
            <a:spAutoFit/>
          </a:bodyPr>
          <a:lstStyle/>
          <a:p>
            <a:r>
              <a:rPr lang="en-US"/>
              <a:t>E = max-q</a:t>
            </a:r>
          </a:p>
        </p:txBody>
      </p:sp>
      <p:sp>
        <p:nvSpPr>
          <p:cNvPr id="20" name="Rectangle 19"/>
          <p:cNvSpPr/>
          <p:nvPr/>
        </p:nvSpPr>
        <p:spPr>
          <a:xfrm>
            <a:off x="9475803" y="3544251"/>
            <a:ext cx="625492" cy="369332"/>
          </a:xfrm>
          <a:prstGeom prst="rect">
            <a:avLst/>
          </a:prstGeom>
        </p:spPr>
        <p:txBody>
          <a:bodyPr wrap="none">
            <a:spAutoFit/>
          </a:bodyPr>
          <a:lstStyle/>
          <a:p>
            <a:r>
              <a:rPr lang="en-US"/>
              <a:t>E = ?</a:t>
            </a:r>
          </a:p>
        </p:txBody>
      </p:sp>
      <p:sp>
        <p:nvSpPr>
          <p:cNvPr id="21" name="Rectangle 20"/>
          <p:cNvSpPr/>
          <p:nvPr/>
        </p:nvSpPr>
        <p:spPr>
          <a:xfrm>
            <a:off x="9475803" y="602156"/>
            <a:ext cx="625492" cy="369332"/>
          </a:xfrm>
          <a:prstGeom prst="rect">
            <a:avLst/>
          </a:prstGeom>
        </p:spPr>
        <p:txBody>
          <a:bodyPr wrap="none">
            <a:spAutoFit/>
          </a:bodyPr>
          <a:lstStyle/>
          <a:p>
            <a:r>
              <a:rPr lang="en-US"/>
              <a:t>E = ?</a:t>
            </a:r>
          </a:p>
        </p:txBody>
      </p:sp>
      <p:sp>
        <p:nvSpPr>
          <p:cNvPr id="22" name="Title 1"/>
          <p:cNvSpPr>
            <a:spLocks noGrp="1"/>
          </p:cNvSpPr>
          <p:nvPr>
            <p:ph type="title"/>
          </p:nvPr>
        </p:nvSpPr>
        <p:spPr>
          <a:xfrm>
            <a:off x="1668715" y="1567270"/>
            <a:ext cx="5272216" cy="1325563"/>
          </a:xfrm>
        </p:spPr>
        <p:txBody>
          <a:bodyPr/>
          <a:lstStyle/>
          <a:p>
            <a:r>
              <a:rPr lang="en-US"/>
              <a:t>Entropie și intuiție!</a:t>
            </a:r>
          </a:p>
        </p:txBody>
      </p:sp>
      <p:sp>
        <p:nvSpPr>
          <p:cNvPr id="23" name="Title 1"/>
          <p:cNvSpPr txBox="1">
            <a:spLocks/>
          </p:cNvSpPr>
          <p:nvPr/>
        </p:nvSpPr>
        <p:spPr>
          <a:xfrm>
            <a:off x="264652" y="307601"/>
            <a:ext cx="8551894" cy="635665"/>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Mitul</a:t>
            </a:r>
            <a:r>
              <a:rPr lang="en-US"/>
              <a:t> entropiei </a:t>
            </a:r>
            <a:r>
              <a:rPr lang="en-US" i="1"/>
              <a:t>Shannon</a:t>
            </a:r>
            <a:r>
              <a:rPr lang="en-US"/>
              <a:t> și cuantificarea informației!</a:t>
            </a:r>
          </a:p>
        </p:txBody>
      </p:sp>
    </p:spTree>
    <p:extLst>
      <p:ext uri="{BB962C8B-B14F-4D97-AF65-F5344CB8AC3E}">
        <p14:creationId xmlns:p14="http://schemas.microsoft.com/office/powerpoint/2010/main" val="4197008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p:cNvSpPr/>
          <p:nvPr/>
        </p:nvSpPr>
        <p:spPr>
          <a:xfrm>
            <a:off x="10324909" y="1886"/>
            <a:ext cx="1867091" cy="537201"/>
          </a:xfrm>
          <a:prstGeom prst="rect">
            <a:avLst/>
          </a:prstGeom>
          <a:gradFill flip="none" rotWithShape="1">
            <a:gsLst>
              <a:gs pos="0">
                <a:schemeClr val="bg1"/>
              </a:gs>
              <a:gs pos="74000">
                <a:schemeClr val="bg1">
                  <a:lumMod val="85000"/>
                </a:schemeClr>
              </a:gs>
              <a:gs pos="83000">
                <a:schemeClr val="bg1">
                  <a:lumMod val="85000"/>
                </a:schemeClr>
              </a:gs>
              <a:gs pos="100000">
                <a:schemeClr val="bg1">
                  <a:lumMod val="85000"/>
                </a:schemeClr>
              </a:gs>
            </a:gsLst>
            <a:lin ang="0" scaled="1"/>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3" name="Rectangle 72"/>
          <p:cNvSpPr/>
          <p:nvPr/>
        </p:nvSpPr>
        <p:spPr>
          <a:xfrm>
            <a:off x="4591066" y="947820"/>
            <a:ext cx="4252146" cy="5788544"/>
          </a:xfrm>
          <a:prstGeom prst="rect">
            <a:avLst/>
          </a:prstGeom>
          <a:solidFill>
            <a:schemeClr val="accent4">
              <a:lumMod val="60000"/>
              <a:lumOff val="40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17" name="Rectangle 16"/>
          <p:cNvSpPr/>
          <p:nvPr/>
        </p:nvSpPr>
        <p:spPr>
          <a:xfrm>
            <a:off x="199516" y="958520"/>
            <a:ext cx="4252146" cy="5783931"/>
          </a:xfrm>
          <a:prstGeom prst="rect">
            <a:avLst/>
          </a:prstGeom>
          <a:solidFill>
            <a:schemeClr val="accent4">
              <a:lumMod val="60000"/>
              <a:lumOff val="40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grpSp>
        <p:nvGrpSpPr>
          <p:cNvPr id="5" name="Group 4"/>
          <p:cNvGrpSpPr/>
          <p:nvPr/>
        </p:nvGrpSpPr>
        <p:grpSpPr>
          <a:xfrm>
            <a:off x="206949" y="963168"/>
            <a:ext cx="8687115" cy="5780989"/>
            <a:chOff x="206949" y="99130"/>
            <a:chExt cx="9525534" cy="6712083"/>
          </a:xfrm>
        </p:grpSpPr>
        <p:grpSp>
          <p:nvGrpSpPr>
            <p:cNvPr id="27" name="Group 26"/>
            <p:cNvGrpSpPr/>
            <p:nvPr/>
          </p:nvGrpSpPr>
          <p:grpSpPr>
            <a:xfrm>
              <a:off x="367945" y="255224"/>
              <a:ext cx="2844648" cy="1957082"/>
              <a:chOff x="694091" y="4224522"/>
              <a:chExt cx="3657607" cy="2633477"/>
            </a:xfrm>
          </p:grpSpPr>
          <p:pic>
            <p:nvPicPr>
              <p:cNvPr id="25" name="Picture 24"/>
              <p:cNvPicPr>
                <a:picLocks noChangeAspect="1"/>
              </p:cNvPicPr>
              <p:nvPr/>
            </p:nvPicPr>
            <p:blipFill>
              <a:blip r:embed="rId3"/>
              <a:stretch>
                <a:fillRect/>
              </a:stretch>
            </p:blipFill>
            <p:spPr>
              <a:xfrm>
                <a:off x="931160" y="4372215"/>
                <a:ext cx="2952381" cy="2133333"/>
              </a:xfrm>
              <a:prstGeom prst="rect">
                <a:avLst/>
              </a:prstGeom>
            </p:spPr>
          </p:pic>
          <p:pic>
            <p:nvPicPr>
              <p:cNvPr id="26" name="Picture 2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4091" y="4224522"/>
                <a:ext cx="3657607" cy="2633477"/>
              </a:xfrm>
              <a:prstGeom prst="rect">
                <a:avLst/>
              </a:prstGeom>
            </p:spPr>
          </p:pic>
        </p:grpSp>
        <p:grpSp>
          <p:nvGrpSpPr>
            <p:cNvPr id="33" name="Group 32"/>
            <p:cNvGrpSpPr/>
            <p:nvPr/>
          </p:nvGrpSpPr>
          <p:grpSpPr>
            <a:xfrm>
              <a:off x="388692" y="2471272"/>
              <a:ext cx="2844648" cy="1966343"/>
              <a:chOff x="4468451" y="4224524"/>
              <a:chExt cx="3657607" cy="2633477"/>
            </a:xfrm>
          </p:grpSpPr>
          <p:pic>
            <p:nvPicPr>
              <p:cNvPr id="29" name="Picture 28"/>
              <p:cNvPicPr>
                <a:picLocks noChangeAspect="1"/>
              </p:cNvPicPr>
              <p:nvPr/>
            </p:nvPicPr>
            <p:blipFill>
              <a:blip r:embed="rId3"/>
              <a:stretch>
                <a:fillRect/>
              </a:stretch>
            </p:blipFill>
            <p:spPr>
              <a:xfrm>
                <a:off x="4750924" y="4361139"/>
                <a:ext cx="2952381" cy="2133333"/>
              </a:xfrm>
              <a:prstGeom prst="rect">
                <a:avLst/>
              </a:prstGeom>
            </p:spPr>
          </p:pic>
          <p:sp>
            <p:nvSpPr>
              <p:cNvPr id="31" name="Rectangle 30"/>
              <p:cNvSpPr/>
              <p:nvPr/>
            </p:nvSpPr>
            <p:spPr>
              <a:xfrm>
                <a:off x="6016752" y="4372215"/>
                <a:ext cx="1456944" cy="2004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68451" y="4224524"/>
                <a:ext cx="3657607" cy="2633477"/>
              </a:xfrm>
              <a:prstGeom prst="rect">
                <a:avLst/>
              </a:prstGeom>
            </p:spPr>
          </p:pic>
        </p:grpSp>
        <p:grpSp>
          <p:nvGrpSpPr>
            <p:cNvPr id="40" name="Group 39"/>
            <p:cNvGrpSpPr/>
            <p:nvPr/>
          </p:nvGrpSpPr>
          <p:grpSpPr>
            <a:xfrm>
              <a:off x="390997" y="4686560"/>
              <a:ext cx="2823900" cy="1950380"/>
              <a:chOff x="8155638" y="4077330"/>
              <a:chExt cx="3657607" cy="2633477"/>
            </a:xfrm>
          </p:grpSpPr>
          <p:pic>
            <p:nvPicPr>
              <p:cNvPr id="35" name="Picture 34"/>
              <p:cNvPicPr>
                <a:picLocks noChangeAspect="1"/>
              </p:cNvPicPr>
              <p:nvPr/>
            </p:nvPicPr>
            <p:blipFill>
              <a:blip r:embed="rId3"/>
              <a:stretch>
                <a:fillRect/>
              </a:stretch>
            </p:blipFill>
            <p:spPr>
              <a:xfrm>
                <a:off x="8438111" y="4213945"/>
                <a:ext cx="2952381" cy="2133333"/>
              </a:xfrm>
              <a:prstGeom prst="rect">
                <a:avLst/>
              </a:prstGeom>
            </p:spPr>
          </p:pic>
          <p:sp>
            <p:nvSpPr>
              <p:cNvPr id="36" name="Rectangle 35"/>
              <p:cNvSpPr/>
              <p:nvPr/>
            </p:nvSpPr>
            <p:spPr>
              <a:xfrm>
                <a:off x="9703939" y="4225021"/>
                <a:ext cx="1456944" cy="2004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8438111" y="5280611"/>
                <a:ext cx="1994300" cy="1066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155638" y="4077330"/>
                <a:ext cx="3657607" cy="2633477"/>
              </a:xfrm>
              <a:prstGeom prst="rect">
                <a:avLst/>
              </a:prstGeom>
            </p:spPr>
          </p:pic>
        </p:grpSp>
        <p:grpSp>
          <p:nvGrpSpPr>
            <p:cNvPr id="2" name="Group 1"/>
            <p:cNvGrpSpPr/>
            <p:nvPr/>
          </p:nvGrpSpPr>
          <p:grpSpPr>
            <a:xfrm>
              <a:off x="3161145" y="255225"/>
              <a:ext cx="1747574" cy="1678937"/>
              <a:chOff x="591395" y="446303"/>
              <a:chExt cx="2438400" cy="2438400"/>
            </a:xfrm>
          </p:grpSpPr>
          <p:pic>
            <p:nvPicPr>
              <p:cNvPr id="22" name="Picture 21"/>
              <p:cNvPicPr>
                <a:picLocks noChangeAspect="1"/>
              </p:cNvPicPr>
              <p:nvPr/>
            </p:nvPicPr>
            <p:blipFill>
              <a:blip r:embed="rId7">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591395" y="446303"/>
                <a:ext cx="2438400" cy="2438400"/>
              </a:xfrm>
              <a:prstGeom prst="rect">
                <a:avLst/>
              </a:prstGeom>
            </p:spPr>
          </p:pic>
          <p:sp>
            <p:nvSpPr>
              <p:cNvPr id="41" name="Rectangle 40"/>
              <p:cNvSpPr/>
              <p:nvPr/>
            </p:nvSpPr>
            <p:spPr>
              <a:xfrm>
                <a:off x="1025862" y="619466"/>
                <a:ext cx="1564511" cy="570892"/>
              </a:xfrm>
              <a:prstGeom prst="rect">
                <a:avLst/>
              </a:prstGeom>
              <a:gradFill flip="none" rotWithShape="1">
                <a:gsLst>
                  <a:gs pos="0">
                    <a:schemeClr val="tx1"/>
                  </a:gs>
                  <a:gs pos="48000">
                    <a:schemeClr val="tx1">
                      <a:lumMod val="50000"/>
                      <a:lumOff val="50000"/>
                    </a:schemeClr>
                  </a:gs>
                  <a:gs pos="100000">
                    <a:schemeClr val="tx1"/>
                  </a:gs>
                </a:gsLst>
                <a:lin ang="16200000" scaled="1"/>
                <a:tileRect/>
              </a:gradFill>
            </p:spPr>
            <p:txBody>
              <a:bodyPr wrap="square">
                <a:spAutoFit/>
              </a:bodyPr>
              <a:lstStyle/>
              <a:p>
                <a:pPr algn="ctr"/>
                <a:r>
                  <a:rPr lang="en-US" sz="1600">
                    <a:solidFill>
                      <a:schemeClr val="bg1"/>
                    </a:solidFill>
                  </a:rPr>
                  <a:t>5.19 Mb</a:t>
                </a:r>
              </a:p>
            </p:txBody>
          </p:sp>
        </p:grpSp>
        <p:grpSp>
          <p:nvGrpSpPr>
            <p:cNvPr id="3" name="Group 2"/>
            <p:cNvGrpSpPr/>
            <p:nvPr/>
          </p:nvGrpSpPr>
          <p:grpSpPr>
            <a:xfrm>
              <a:off x="3161143" y="2476451"/>
              <a:ext cx="1747575" cy="1732848"/>
              <a:chOff x="4437971" y="446303"/>
              <a:chExt cx="2438400" cy="2438400"/>
            </a:xfrm>
          </p:grpSpPr>
          <p:pic>
            <p:nvPicPr>
              <p:cNvPr id="23" name="Picture 22"/>
              <p:cNvPicPr>
                <a:picLocks noChangeAspect="1"/>
              </p:cNvPicPr>
              <p:nvPr/>
            </p:nvPicPr>
            <p:blipFill>
              <a:blip r:embed="rId7">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4437971" y="446303"/>
                <a:ext cx="2438400" cy="2438400"/>
              </a:xfrm>
              <a:prstGeom prst="rect">
                <a:avLst/>
              </a:prstGeom>
            </p:spPr>
          </p:pic>
          <p:sp>
            <p:nvSpPr>
              <p:cNvPr id="42" name="Rectangle 41"/>
              <p:cNvSpPr/>
              <p:nvPr/>
            </p:nvSpPr>
            <p:spPr>
              <a:xfrm>
                <a:off x="4878980" y="637855"/>
                <a:ext cx="1553903" cy="553130"/>
              </a:xfrm>
              <a:prstGeom prst="rect">
                <a:avLst/>
              </a:prstGeom>
              <a:gradFill flip="none" rotWithShape="1">
                <a:gsLst>
                  <a:gs pos="0">
                    <a:schemeClr val="tx1"/>
                  </a:gs>
                  <a:gs pos="48000">
                    <a:schemeClr val="tx1">
                      <a:lumMod val="50000"/>
                      <a:lumOff val="50000"/>
                    </a:schemeClr>
                  </a:gs>
                  <a:gs pos="100000">
                    <a:schemeClr val="tx1"/>
                  </a:gs>
                </a:gsLst>
                <a:lin ang="16200000" scaled="1"/>
                <a:tileRect/>
              </a:gradFill>
            </p:spPr>
            <p:txBody>
              <a:bodyPr wrap="square">
                <a:spAutoFit/>
              </a:bodyPr>
              <a:lstStyle/>
              <a:p>
                <a:pPr algn="ctr"/>
                <a:r>
                  <a:rPr lang="en-US" sz="1600">
                    <a:solidFill>
                      <a:schemeClr val="bg1"/>
                    </a:solidFill>
                  </a:rPr>
                  <a:t>2.91 Mb</a:t>
                </a:r>
              </a:p>
            </p:txBody>
          </p:sp>
        </p:grpSp>
        <p:grpSp>
          <p:nvGrpSpPr>
            <p:cNvPr id="4" name="Group 3"/>
            <p:cNvGrpSpPr/>
            <p:nvPr/>
          </p:nvGrpSpPr>
          <p:grpSpPr>
            <a:xfrm>
              <a:off x="3159084" y="4686561"/>
              <a:ext cx="1749636" cy="1691119"/>
              <a:chOff x="8857570" y="476445"/>
              <a:chExt cx="2438400" cy="2438400"/>
            </a:xfrm>
          </p:grpSpPr>
          <p:pic>
            <p:nvPicPr>
              <p:cNvPr id="24" name="Picture 23"/>
              <p:cNvPicPr>
                <a:picLocks noChangeAspect="1"/>
              </p:cNvPicPr>
              <p:nvPr/>
            </p:nvPicPr>
            <p:blipFill>
              <a:blip r:embed="rId7">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8857570" y="476445"/>
                <a:ext cx="2438400" cy="2438400"/>
              </a:xfrm>
              <a:prstGeom prst="rect">
                <a:avLst/>
              </a:prstGeom>
            </p:spPr>
          </p:pic>
          <p:sp>
            <p:nvSpPr>
              <p:cNvPr id="43" name="Rectangle 42"/>
              <p:cNvSpPr/>
              <p:nvPr/>
            </p:nvSpPr>
            <p:spPr>
              <a:xfrm>
                <a:off x="9296868" y="669533"/>
                <a:ext cx="1556135" cy="566779"/>
              </a:xfrm>
              <a:prstGeom prst="rect">
                <a:avLst/>
              </a:prstGeom>
              <a:gradFill flip="none" rotWithShape="1">
                <a:gsLst>
                  <a:gs pos="0">
                    <a:schemeClr val="tx1"/>
                  </a:gs>
                  <a:gs pos="48000">
                    <a:schemeClr val="tx1">
                      <a:lumMod val="50000"/>
                      <a:lumOff val="50000"/>
                    </a:schemeClr>
                  </a:gs>
                  <a:gs pos="100000">
                    <a:schemeClr val="tx1"/>
                  </a:gs>
                </a:gsLst>
                <a:lin ang="16200000" scaled="1"/>
                <a:tileRect/>
              </a:gradFill>
            </p:spPr>
            <p:txBody>
              <a:bodyPr wrap="square">
                <a:spAutoFit/>
              </a:bodyPr>
              <a:lstStyle/>
              <a:p>
                <a:pPr algn="ctr"/>
                <a:r>
                  <a:rPr lang="en-US" sz="1600">
                    <a:solidFill>
                      <a:schemeClr val="bg1"/>
                    </a:solidFill>
                  </a:rPr>
                  <a:t>1.45 Mb</a:t>
                </a:r>
              </a:p>
            </p:txBody>
          </p:sp>
        </p:grpSp>
        <p:sp>
          <p:nvSpPr>
            <p:cNvPr id="44" name="Rectangle 43"/>
            <p:cNvSpPr/>
            <p:nvPr/>
          </p:nvSpPr>
          <p:spPr>
            <a:xfrm>
              <a:off x="718721" y="1943346"/>
              <a:ext cx="1596356" cy="321613"/>
            </a:xfrm>
            <a:prstGeom prst="rect">
              <a:avLst/>
            </a:prstGeom>
          </p:spPr>
          <p:txBody>
            <a:bodyPr wrap="none">
              <a:spAutoFit/>
            </a:bodyPr>
            <a:lstStyle/>
            <a:p>
              <a:r>
                <a:rPr lang="en-US" sz="1200" i="1">
                  <a:solidFill>
                    <a:schemeClr val="bg1"/>
                  </a:solidFill>
                </a:rPr>
                <a:t>e</a:t>
              </a:r>
              <a:r>
                <a:rPr lang="en-US" sz="1200">
                  <a:solidFill>
                    <a:schemeClr val="bg1"/>
                  </a:solidFill>
                </a:rPr>
                <a:t>=1; (1/2; 50%;50%)</a:t>
              </a:r>
            </a:p>
          </p:txBody>
        </p:sp>
        <p:sp>
          <p:nvSpPr>
            <p:cNvPr id="30" name="Rectangle 29"/>
            <p:cNvSpPr/>
            <p:nvPr/>
          </p:nvSpPr>
          <p:spPr>
            <a:xfrm>
              <a:off x="719479" y="4158632"/>
              <a:ext cx="1810797" cy="321613"/>
            </a:xfrm>
            <a:prstGeom prst="rect">
              <a:avLst/>
            </a:prstGeom>
          </p:spPr>
          <p:txBody>
            <a:bodyPr wrap="none">
              <a:spAutoFit/>
            </a:bodyPr>
            <a:lstStyle/>
            <a:p>
              <a:r>
                <a:rPr lang="en-US" sz="1200" i="1">
                  <a:solidFill>
                    <a:schemeClr val="bg1"/>
                  </a:solidFill>
                </a:rPr>
                <a:t>e</a:t>
              </a:r>
              <a:r>
                <a:rPr lang="en-US" sz="1200">
                  <a:solidFill>
                    <a:schemeClr val="bg1"/>
                  </a:solidFill>
                </a:rPr>
                <a:t>=0.81; (1/4; 25%;75%)</a:t>
              </a:r>
            </a:p>
          </p:txBody>
        </p:sp>
        <p:sp>
          <p:nvSpPr>
            <p:cNvPr id="34" name="Rectangle 33"/>
            <p:cNvSpPr/>
            <p:nvPr/>
          </p:nvSpPr>
          <p:spPr>
            <a:xfrm>
              <a:off x="730431" y="6368582"/>
              <a:ext cx="2067424" cy="321613"/>
            </a:xfrm>
            <a:prstGeom prst="rect">
              <a:avLst/>
            </a:prstGeom>
          </p:spPr>
          <p:txBody>
            <a:bodyPr wrap="none">
              <a:spAutoFit/>
            </a:bodyPr>
            <a:lstStyle/>
            <a:p>
              <a:r>
                <a:rPr lang="en-US" sz="1200" i="1">
                  <a:solidFill>
                    <a:schemeClr val="bg1"/>
                  </a:solidFill>
                </a:rPr>
                <a:t>e</a:t>
              </a:r>
              <a:r>
                <a:rPr lang="en-US" sz="1200">
                  <a:solidFill>
                    <a:schemeClr val="bg1"/>
                  </a:solidFill>
                </a:rPr>
                <a:t>=0.51; (1/8; 12.5%;87.5%)</a:t>
              </a:r>
            </a:p>
          </p:txBody>
        </p:sp>
        <p:grpSp>
          <p:nvGrpSpPr>
            <p:cNvPr id="12" name="Group 11"/>
            <p:cNvGrpSpPr/>
            <p:nvPr/>
          </p:nvGrpSpPr>
          <p:grpSpPr>
            <a:xfrm>
              <a:off x="5199433" y="246458"/>
              <a:ext cx="2823900" cy="1989516"/>
              <a:chOff x="5199433" y="246458"/>
              <a:chExt cx="2823900" cy="1989516"/>
            </a:xfrm>
          </p:grpSpPr>
          <p:grpSp>
            <p:nvGrpSpPr>
              <p:cNvPr id="51" name="Group 50"/>
              <p:cNvGrpSpPr/>
              <p:nvPr/>
            </p:nvGrpSpPr>
            <p:grpSpPr>
              <a:xfrm>
                <a:off x="5199433" y="246458"/>
                <a:ext cx="2823900" cy="1950380"/>
                <a:chOff x="7997708" y="416055"/>
                <a:chExt cx="2823900" cy="1950380"/>
              </a:xfrm>
            </p:grpSpPr>
            <p:pic>
              <p:nvPicPr>
                <p:cNvPr id="52" name="Picture 51"/>
                <p:cNvPicPr>
                  <a:picLocks noChangeAspect="1"/>
                </p:cNvPicPr>
                <p:nvPr/>
              </p:nvPicPr>
              <p:blipFill>
                <a:blip r:embed="rId8"/>
                <a:stretch>
                  <a:fillRect/>
                </a:stretch>
              </p:blipFill>
              <p:spPr>
                <a:xfrm>
                  <a:off x="8168208" y="495366"/>
                  <a:ext cx="1933333" cy="1552381"/>
                </a:xfrm>
                <a:prstGeom prst="rect">
                  <a:avLst/>
                </a:prstGeom>
              </p:spPr>
            </p:pic>
            <p:pic>
              <p:nvPicPr>
                <p:cNvPr id="53" name="Picture 5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997708" y="416055"/>
                  <a:ext cx="2823900" cy="1950380"/>
                </a:xfrm>
                <a:prstGeom prst="rect">
                  <a:avLst/>
                </a:prstGeom>
              </p:spPr>
            </p:pic>
          </p:grpSp>
          <p:sp>
            <p:nvSpPr>
              <p:cNvPr id="54" name="Rectangle 53"/>
              <p:cNvSpPr/>
              <p:nvPr/>
            </p:nvSpPr>
            <p:spPr>
              <a:xfrm>
                <a:off x="5940752" y="1914361"/>
                <a:ext cx="1274694" cy="321613"/>
              </a:xfrm>
              <a:prstGeom prst="rect">
                <a:avLst/>
              </a:prstGeom>
            </p:spPr>
            <p:txBody>
              <a:bodyPr wrap="none">
                <a:spAutoFit/>
              </a:bodyPr>
              <a:lstStyle/>
              <a:p>
                <a:r>
                  <a:rPr lang="en-US" sz="1200" i="1">
                    <a:solidFill>
                      <a:schemeClr val="bg1"/>
                    </a:solidFill>
                  </a:rPr>
                  <a:t>e</a:t>
                </a:r>
                <a:r>
                  <a:rPr lang="en-US" sz="1200">
                    <a:solidFill>
                      <a:schemeClr val="bg1"/>
                    </a:solidFill>
                  </a:rPr>
                  <a:t>=1; (50%;50%)</a:t>
                </a:r>
              </a:p>
            </p:txBody>
          </p:sp>
        </p:grpSp>
        <p:grpSp>
          <p:nvGrpSpPr>
            <p:cNvPr id="55" name="Group 54"/>
            <p:cNvGrpSpPr/>
            <p:nvPr/>
          </p:nvGrpSpPr>
          <p:grpSpPr>
            <a:xfrm>
              <a:off x="7981561" y="288303"/>
              <a:ext cx="1747574" cy="1655043"/>
              <a:chOff x="591395" y="446303"/>
              <a:chExt cx="2438400" cy="2542846"/>
            </a:xfrm>
          </p:grpSpPr>
          <p:pic>
            <p:nvPicPr>
              <p:cNvPr id="56" name="Picture 55"/>
              <p:cNvPicPr>
                <a:picLocks noChangeAspect="1"/>
              </p:cNvPicPr>
              <p:nvPr/>
            </p:nvPicPr>
            <p:blipFill>
              <a:blip r:embed="rId7">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591395" y="446303"/>
                <a:ext cx="2438400" cy="2542846"/>
              </a:xfrm>
              <a:prstGeom prst="rect">
                <a:avLst/>
              </a:prstGeom>
            </p:spPr>
          </p:pic>
          <p:sp>
            <p:nvSpPr>
              <p:cNvPr id="57" name="Rectangle 56"/>
              <p:cNvSpPr/>
              <p:nvPr/>
            </p:nvSpPr>
            <p:spPr>
              <a:xfrm>
                <a:off x="1027596" y="629310"/>
                <a:ext cx="1559132" cy="549038"/>
              </a:xfrm>
              <a:prstGeom prst="rect">
                <a:avLst/>
              </a:prstGeom>
              <a:gradFill flip="none" rotWithShape="1">
                <a:gsLst>
                  <a:gs pos="0">
                    <a:schemeClr val="tx1"/>
                  </a:gs>
                  <a:gs pos="48000">
                    <a:schemeClr val="tx1">
                      <a:lumMod val="50000"/>
                      <a:lumOff val="50000"/>
                    </a:schemeClr>
                  </a:gs>
                  <a:gs pos="100000">
                    <a:schemeClr val="tx1"/>
                  </a:gs>
                </a:gsLst>
                <a:lin ang="16200000" scaled="1"/>
                <a:tileRect/>
              </a:gradFill>
            </p:spPr>
            <p:txBody>
              <a:bodyPr wrap="square">
                <a:spAutoFit/>
              </a:bodyPr>
              <a:lstStyle/>
              <a:p>
                <a:pPr algn="ctr"/>
                <a:r>
                  <a:rPr lang="en-US" sz="1400">
                    <a:solidFill>
                      <a:schemeClr val="bg1"/>
                    </a:solidFill>
                  </a:rPr>
                  <a:t>4.00 Kb</a:t>
                </a:r>
              </a:p>
            </p:txBody>
          </p:sp>
        </p:grpSp>
        <p:grpSp>
          <p:nvGrpSpPr>
            <p:cNvPr id="62" name="Group 61"/>
            <p:cNvGrpSpPr/>
            <p:nvPr/>
          </p:nvGrpSpPr>
          <p:grpSpPr>
            <a:xfrm>
              <a:off x="7984909" y="2500602"/>
              <a:ext cx="1747574" cy="1665576"/>
              <a:chOff x="591395" y="446303"/>
              <a:chExt cx="2438400" cy="2549771"/>
            </a:xfrm>
          </p:grpSpPr>
          <p:pic>
            <p:nvPicPr>
              <p:cNvPr id="63" name="Picture 62"/>
              <p:cNvPicPr>
                <a:picLocks noChangeAspect="1"/>
              </p:cNvPicPr>
              <p:nvPr/>
            </p:nvPicPr>
            <p:blipFill>
              <a:blip r:embed="rId7">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591395" y="446303"/>
                <a:ext cx="2438400" cy="2549771"/>
              </a:xfrm>
              <a:prstGeom prst="rect">
                <a:avLst/>
              </a:prstGeom>
            </p:spPr>
          </p:pic>
          <p:sp>
            <p:nvSpPr>
              <p:cNvPr id="64" name="Rectangle 63"/>
              <p:cNvSpPr/>
              <p:nvPr/>
            </p:nvSpPr>
            <p:spPr>
              <a:xfrm>
                <a:off x="1031352" y="641344"/>
                <a:ext cx="1559132" cy="547051"/>
              </a:xfrm>
              <a:prstGeom prst="rect">
                <a:avLst/>
              </a:prstGeom>
              <a:gradFill flip="none" rotWithShape="1">
                <a:gsLst>
                  <a:gs pos="0">
                    <a:schemeClr val="tx1"/>
                  </a:gs>
                  <a:gs pos="48000">
                    <a:schemeClr val="tx1">
                      <a:lumMod val="50000"/>
                      <a:lumOff val="50000"/>
                    </a:schemeClr>
                  </a:gs>
                  <a:gs pos="100000">
                    <a:schemeClr val="tx1"/>
                  </a:gs>
                </a:gsLst>
                <a:lin ang="16200000" scaled="1"/>
                <a:tileRect/>
              </a:gradFill>
            </p:spPr>
            <p:txBody>
              <a:bodyPr wrap="square">
                <a:spAutoFit/>
              </a:bodyPr>
              <a:lstStyle/>
              <a:p>
                <a:pPr algn="ctr"/>
                <a:r>
                  <a:rPr lang="en-US" sz="1400">
                    <a:solidFill>
                      <a:schemeClr val="bg1"/>
                    </a:solidFill>
                  </a:rPr>
                  <a:t>4.00 Kb</a:t>
                </a:r>
              </a:p>
            </p:txBody>
          </p:sp>
        </p:grpSp>
        <p:grpSp>
          <p:nvGrpSpPr>
            <p:cNvPr id="69" name="Group 68"/>
            <p:cNvGrpSpPr/>
            <p:nvPr/>
          </p:nvGrpSpPr>
          <p:grpSpPr>
            <a:xfrm>
              <a:off x="7981856" y="4723017"/>
              <a:ext cx="1747574" cy="1668958"/>
              <a:chOff x="591395" y="446303"/>
              <a:chExt cx="2438400" cy="2564226"/>
            </a:xfrm>
          </p:grpSpPr>
          <p:pic>
            <p:nvPicPr>
              <p:cNvPr id="70" name="Picture 69"/>
              <p:cNvPicPr>
                <a:picLocks noChangeAspect="1"/>
              </p:cNvPicPr>
              <p:nvPr/>
            </p:nvPicPr>
            <p:blipFill>
              <a:blip r:embed="rId7">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591395" y="446303"/>
                <a:ext cx="2438400" cy="2564226"/>
              </a:xfrm>
              <a:prstGeom prst="rect">
                <a:avLst/>
              </a:prstGeom>
            </p:spPr>
          </p:pic>
          <p:sp>
            <p:nvSpPr>
              <p:cNvPr id="71" name="Rectangle 70"/>
              <p:cNvSpPr/>
              <p:nvPr/>
            </p:nvSpPr>
            <p:spPr>
              <a:xfrm>
                <a:off x="1031398" y="650941"/>
                <a:ext cx="1559132" cy="549038"/>
              </a:xfrm>
              <a:prstGeom prst="rect">
                <a:avLst/>
              </a:prstGeom>
              <a:gradFill flip="none" rotWithShape="1">
                <a:gsLst>
                  <a:gs pos="0">
                    <a:schemeClr val="tx1"/>
                  </a:gs>
                  <a:gs pos="48000">
                    <a:schemeClr val="tx1">
                      <a:lumMod val="50000"/>
                      <a:lumOff val="50000"/>
                    </a:schemeClr>
                  </a:gs>
                  <a:gs pos="100000">
                    <a:schemeClr val="tx1"/>
                  </a:gs>
                </a:gsLst>
                <a:lin ang="16200000" scaled="1"/>
                <a:tileRect/>
              </a:gradFill>
            </p:spPr>
            <p:txBody>
              <a:bodyPr wrap="square">
                <a:spAutoFit/>
              </a:bodyPr>
              <a:lstStyle/>
              <a:p>
                <a:pPr algn="ctr"/>
                <a:r>
                  <a:rPr lang="en-US" sz="1400">
                    <a:solidFill>
                      <a:schemeClr val="bg1"/>
                    </a:solidFill>
                  </a:rPr>
                  <a:t>4.00 Kb</a:t>
                </a:r>
              </a:p>
            </p:txBody>
          </p:sp>
        </p:grpSp>
        <p:grpSp>
          <p:nvGrpSpPr>
            <p:cNvPr id="13" name="Group 12"/>
            <p:cNvGrpSpPr/>
            <p:nvPr/>
          </p:nvGrpSpPr>
          <p:grpSpPr>
            <a:xfrm>
              <a:off x="5199433" y="2489018"/>
              <a:ext cx="2823900" cy="1986370"/>
              <a:chOff x="5199433" y="2489018"/>
              <a:chExt cx="2823900" cy="1986371"/>
            </a:xfrm>
          </p:grpSpPr>
          <p:grpSp>
            <p:nvGrpSpPr>
              <p:cNvPr id="10" name="Group 9"/>
              <p:cNvGrpSpPr/>
              <p:nvPr/>
            </p:nvGrpSpPr>
            <p:grpSpPr>
              <a:xfrm>
                <a:off x="5199433" y="2489018"/>
                <a:ext cx="2823900" cy="1950380"/>
                <a:chOff x="6759911" y="2518746"/>
                <a:chExt cx="2823900" cy="1950380"/>
              </a:xfrm>
            </p:grpSpPr>
            <p:pic>
              <p:nvPicPr>
                <p:cNvPr id="59" name="Picture 58"/>
                <p:cNvPicPr>
                  <a:picLocks noChangeAspect="1"/>
                </p:cNvPicPr>
                <p:nvPr/>
              </p:nvPicPr>
              <p:blipFill>
                <a:blip r:embed="rId8"/>
                <a:stretch>
                  <a:fillRect/>
                </a:stretch>
              </p:blipFill>
              <p:spPr>
                <a:xfrm>
                  <a:off x="6945867" y="2598057"/>
                  <a:ext cx="1933333" cy="1552381"/>
                </a:xfrm>
                <a:prstGeom prst="rect">
                  <a:avLst/>
                </a:prstGeom>
              </p:spPr>
            </p:pic>
            <p:sp>
              <p:nvSpPr>
                <p:cNvPr id="7" name="Rectangle 6"/>
                <p:cNvSpPr/>
                <p:nvPr/>
              </p:nvSpPr>
              <p:spPr>
                <a:xfrm>
                  <a:off x="6945867" y="3402395"/>
                  <a:ext cx="1025456" cy="748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Picture 7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59911" y="2518746"/>
                  <a:ext cx="2823900" cy="1950380"/>
                </a:xfrm>
                <a:prstGeom prst="rect">
                  <a:avLst/>
                </a:prstGeom>
              </p:spPr>
            </p:pic>
          </p:grpSp>
          <p:sp>
            <p:nvSpPr>
              <p:cNvPr id="75" name="Rectangle 74"/>
              <p:cNvSpPr/>
              <p:nvPr/>
            </p:nvSpPr>
            <p:spPr>
              <a:xfrm>
                <a:off x="5859277" y="4153776"/>
                <a:ext cx="1489135" cy="321613"/>
              </a:xfrm>
              <a:prstGeom prst="rect">
                <a:avLst/>
              </a:prstGeom>
            </p:spPr>
            <p:txBody>
              <a:bodyPr wrap="none">
                <a:spAutoFit/>
              </a:bodyPr>
              <a:lstStyle/>
              <a:p>
                <a:r>
                  <a:rPr lang="en-US" sz="1200" i="1">
                    <a:solidFill>
                      <a:schemeClr val="bg1"/>
                    </a:solidFill>
                  </a:rPr>
                  <a:t>e</a:t>
                </a:r>
                <a:r>
                  <a:rPr lang="en-US" sz="1200">
                    <a:solidFill>
                      <a:schemeClr val="bg1"/>
                    </a:solidFill>
                  </a:rPr>
                  <a:t>=0.81; (25%;75%)</a:t>
                </a:r>
              </a:p>
            </p:txBody>
          </p:sp>
        </p:grpSp>
        <p:grpSp>
          <p:nvGrpSpPr>
            <p:cNvPr id="14" name="Group 13"/>
            <p:cNvGrpSpPr/>
            <p:nvPr/>
          </p:nvGrpSpPr>
          <p:grpSpPr>
            <a:xfrm>
              <a:off x="5189400" y="4725978"/>
              <a:ext cx="2823900" cy="1987611"/>
              <a:chOff x="5189400" y="4725978"/>
              <a:chExt cx="2823900" cy="1987610"/>
            </a:xfrm>
          </p:grpSpPr>
          <p:grpSp>
            <p:nvGrpSpPr>
              <p:cNvPr id="9" name="Group 8"/>
              <p:cNvGrpSpPr/>
              <p:nvPr/>
            </p:nvGrpSpPr>
            <p:grpSpPr>
              <a:xfrm>
                <a:off x="5189400" y="4725978"/>
                <a:ext cx="2823900" cy="1950380"/>
                <a:chOff x="6775367" y="4686560"/>
                <a:chExt cx="2823900" cy="1950380"/>
              </a:xfrm>
            </p:grpSpPr>
            <p:pic>
              <p:nvPicPr>
                <p:cNvPr id="66" name="Picture 65"/>
                <p:cNvPicPr>
                  <a:picLocks noChangeAspect="1"/>
                </p:cNvPicPr>
                <p:nvPr/>
              </p:nvPicPr>
              <p:blipFill>
                <a:blip r:embed="rId8"/>
                <a:stretch>
                  <a:fillRect/>
                </a:stretch>
              </p:blipFill>
              <p:spPr>
                <a:xfrm>
                  <a:off x="6945867" y="4765871"/>
                  <a:ext cx="1933333" cy="1552381"/>
                </a:xfrm>
                <a:prstGeom prst="rect">
                  <a:avLst/>
                </a:prstGeom>
              </p:spPr>
            </p:pic>
            <p:sp>
              <p:nvSpPr>
                <p:cNvPr id="8" name="Rectangle 7"/>
                <p:cNvSpPr/>
                <p:nvPr/>
              </p:nvSpPr>
              <p:spPr>
                <a:xfrm>
                  <a:off x="6946629" y="5273464"/>
                  <a:ext cx="1024694" cy="1044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7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75367" y="4686560"/>
                  <a:ext cx="2823900" cy="1950380"/>
                </a:xfrm>
                <a:prstGeom prst="rect">
                  <a:avLst/>
                </a:prstGeom>
              </p:spPr>
            </p:pic>
          </p:grpSp>
          <p:sp>
            <p:nvSpPr>
              <p:cNvPr id="76" name="Rectangle 75"/>
              <p:cNvSpPr/>
              <p:nvPr/>
            </p:nvSpPr>
            <p:spPr>
              <a:xfrm>
                <a:off x="5702984" y="6391975"/>
                <a:ext cx="1745761" cy="321613"/>
              </a:xfrm>
              <a:prstGeom prst="rect">
                <a:avLst/>
              </a:prstGeom>
            </p:spPr>
            <p:txBody>
              <a:bodyPr wrap="none">
                <a:spAutoFit/>
              </a:bodyPr>
              <a:lstStyle/>
              <a:p>
                <a:r>
                  <a:rPr lang="en-US" sz="1200" i="1">
                    <a:solidFill>
                      <a:schemeClr val="bg1"/>
                    </a:solidFill>
                  </a:rPr>
                  <a:t>e</a:t>
                </a:r>
                <a:r>
                  <a:rPr lang="en-US" sz="1200">
                    <a:solidFill>
                      <a:schemeClr val="bg1"/>
                    </a:solidFill>
                  </a:rPr>
                  <a:t>=0.51; (12.5%;87.5%)</a:t>
                </a:r>
              </a:p>
            </p:txBody>
          </p:sp>
        </p:grpSp>
        <p:sp>
          <p:nvSpPr>
            <p:cNvPr id="77" name="Flowchart: Process 76"/>
            <p:cNvSpPr/>
            <p:nvPr/>
          </p:nvSpPr>
          <p:spPr>
            <a:xfrm>
              <a:off x="206949" y="99130"/>
              <a:ext cx="4654383" cy="6710102"/>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lowchart: Process 77"/>
            <p:cNvSpPr/>
            <p:nvPr/>
          </p:nvSpPr>
          <p:spPr>
            <a:xfrm>
              <a:off x="5010465" y="99130"/>
              <a:ext cx="4669984" cy="6712083"/>
            </a:xfrm>
            <a:prstGeom prst="flowChartProcess">
              <a:avLst/>
            </a:prstGeom>
            <a:no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81" name="Chart 80"/>
          <p:cNvGraphicFramePr>
            <a:graphicFrameLocks/>
          </p:cNvGraphicFramePr>
          <p:nvPr/>
        </p:nvGraphicFramePr>
        <p:xfrm>
          <a:off x="9009795" y="3756943"/>
          <a:ext cx="3108171" cy="2979708"/>
        </p:xfrm>
        <a:graphic>
          <a:graphicData uri="http://schemas.openxmlformats.org/drawingml/2006/chart">
            <c:chart xmlns:c="http://schemas.openxmlformats.org/drawingml/2006/chart" xmlns:r="http://schemas.openxmlformats.org/officeDocument/2006/relationships" r:id="rId9"/>
          </a:graphicData>
        </a:graphic>
      </p:graphicFrame>
      <p:sp>
        <p:nvSpPr>
          <p:cNvPr id="58" name="Rectangle 57"/>
          <p:cNvSpPr/>
          <p:nvPr/>
        </p:nvSpPr>
        <p:spPr>
          <a:xfrm>
            <a:off x="199516" y="619966"/>
            <a:ext cx="4207892" cy="338554"/>
          </a:xfrm>
          <a:prstGeom prst="rect">
            <a:avLst/>
          </a:prstGeom>
        </p:spPr>
        <p:txBody>
          <a:bodyPr wrap="square">
            <a:spAutoFit/>
          </a:bodyPr>
          <a:lstStyle/>
          <a:p>
            <a:r>
              <a:rPr lang="en-US" sz="1600"/>
              <a:t>Distributie </a:t>
            </a:r>
            <a:r>
              <a:rPr lang="en-US" sz="1600">
                <a:solidFill>
                  <a:srgbClr val="C00000"/>
                </a:solidFill>
              </a:rPr>
              <a:t>uniforma</a:t>
            </a:r>
            <a:r>
              <a:rPr lang="en-US" sz="1600"/>
              <a:t> (4000×4000 pixeli; *.png)</a:t>
            </a:r>
          </a:p>
        </p:txBody>
      </p:sp>
      <p:sp>
        <p:nvSpPr>
          <p:cNvPr id="60" name="Rectangle 59"/>
          <p:cNvSpPr/>
          <p:nvPr/>
        </p:nvSpPr>
        <p:spPr>
          <a:xfrm>
            <a:off x="4546888" y="609266"/>
            <a:ext cx="4296324" cy="338554"/>
          </a:xfrm>
          <a:prstGeom prst="rect">
            <a:avLst/>
          </a:prstGeom>
        </p:spPr>
        <p:txBody>
          <a:bodyPr wrap="square">
            <a:spAutoFit/>
          </a:bodyPr>
          <a:lstStyle/>
          <a:p>
            <a:r>
              <a:rPr lang="en-US" sz="1600"/>
              <a:t>Distributie </a:t>
            </a:r>
            <a:r>
              <a:rPr lang="en-US" sz="1600">
                <a:solidFill>
                  <a:srgbClr val="C00000"/>
                </a:solidFill>
              </a:rPr>
              <a:t>ne-uniforma</a:t>
            </a:r>
            <a:r>
              <a:rPr lang="en-US" sz="1600"/>
              <a:t> (4000×4000 pixeli; *.png)</a:t>
            </a:r>
          </a:p>
        </p:txBody>
      </p:sp>
      <p:sp>
        <p:nvSpPr>
          <p:cNvPr id="6" name="Rectangle 5"/>
          <p:cNvSpPr/>
          <p:nvPr/>
        </p:nvSpPr>
        <p:spPr>
          <a:xfrm>
            <a:off x="10352298" y="4011527"/>
            <a:ext cx="976165" cy="523220"/>
          </a:xfrm>
          <a:prstGeom prst="rect">
            <a:avLst/>
          </a:prstGeom>
        </p:spPr>
        <p:txBody>
          <a:bodyPr wrap="none">
            <a:spAutoFit/>
          </a:bodyPr>
          <a:lstStyle/>
          <a:p>
            <a:r>
              <a:rPr lang="en-US" sz="1400"/>
              <a:t>distributie </a:t>
            </a:r>
          </a:p>
          <a:p>
            <a:r>
              <a:rPr lang="en-US" sz="1400">
                <a:solidFill>
                  <a:srgbClr val="C00000"/>
                </a:solidFill>
              </a:rPr>
              <a:t>uniforma</a:t>
            </a:r>
            <a:r>
              <a:rPr lang="en-US" sz="1400"/>
              <a:t> </a:t>
            </a:r>
          </a:p>
        </p:txBody>
      </p:sp>
      <p:sp>
        <p:nvSpPr>
          <p:cNvPr id="61" name="Title 1"/>
          <p:cNvSpPr>
            <a:spLocks noGrp="1"/>
          </p:cNvSpPr>
          <p:nvPr>
            <p:ph type="title"/>
          </p:nvPr>
        </p:nvSpPr>
        <p:spPr>
          <a:xfrm>
            <a:off x="51118" y="18165"/>
            <a:ext cx="10614608" cy="569666"/>
          </a:xfrm>
        </p:spPr>
        <p:txBody>
          <a:bodyPr>
            <a:normAutofit fontScale="90000"/>
          </a:bodyPr>
          <a:lstStyle/>
          <a:p>
            <a:r>
              <a:rPr lang="en-US">
                <a:solidFill>
                  <a:schemeClr val="tx1">
                    <a:lumMod val="50000"/>
                    <a:lumOff val="50000"/>
                  </a:schemeClr>
                </a:solidFill>
              </a:rPr>
              <a:t>Compresie vs. Entropie: </a:t>
            </a:r>
            <a:r>
              <a:rPr lang="en-US">
                <a:solidFill>
                  <a:srgbClr val="C00000"/>
                </a:solidFill>
              </a:rPr>
              <a:t>uniforma</a:t>
            </a:r>
            <a:r>
              <a:rPr lang="en-US">
                <a:solidFill>
                  <a:schemeClr val="tx1">
                    <a:lumMod val="50000"/>
                    <a:lumOff val="50000"/>
                  </a:schemeClr>
                </a:solidFill>
              </a:rPr>
              <a:t> vs </a:t>
            </a:r>
            <a:r>
              <a:rPr lang="en-US">
                <a:solidFill>
                  <a:srgbClr val="C00000"/>
                </a:solidFill>
              </a:rPr>
              <a:t>ne-uniforma </a:t>
            </a:r>
            <a:r>
              <a:rPr lang="en-US">
                <a:solidFill>
                  <a:schemeClr val="tx1">
                    <a:lumMod val="50000"/>
                    <a:lumOff val="50000"/>
                  </a:schemeClr>
                </a:solidFill>
              </a:rPr>
              <a:t>!</a:t>
            </a:r>
          </a:p>
        </p:txBody>
      </p:sp>
      <p:graphicFrame>
        <p:nvGraphicFramePr>
          <p:cNvPr id="67" name="Chart 66"/>
          <p:cNvGraphicFramePr>
            <a:graphicFrameLocks/>
          </p:cNvGraphicFramePr>
          <p:nvPr/>
        </p:nvGraphicFramePr>
        <p:xfrm>
          <a:off x="8859444" y="773259"/>
          <a:ext cx="3254894" cy="2975793"/>
        </p:xfrm>
        <a:graphic>
          <a:graphicData uri="http://schemas.openxmlformats.org/drawingml/2006/chart">
            <c:chart xmlns:c="http://schemas.openxmlformats.org/drawingml/2006/chart" xmlns:r="http://schemas.openxmlformats.org/officeDocument/2006/relationships" r:id="rId10"/>
          </a:graphicData>
        </a:graphic>
      </p:graphicFrame>
      <p:sp>
        <p:nvSpPr>
          <p:cNvPr id="68" name="Rectangle 67"/>
          <p:cNvSpPr/>
          <p:nvPr/>
        </p:nvSpPr>
        <p:spPr>
          <a:xfrm>
            <a:off x="9646980" y="5404776"/>
            <a:ext cx="1620700" cy="276999"/>
          </a:xfrm>
          <a:prstGeom prst="rect">
            <a:avLst/>
          </a:prstGeom>
        </p:spPr>
        <p:txBody>
          <a:bodyPr wrap="none">
            <a:spAutoFit/>
          </a:bodyPr>
          <a:lstStyle/>
          <a:p>
            <a:r>
              <a:rPr lang="en-US" sz="1200">
                <a:solidFill>
                  <a:schemeClr val="accent5">
                    <a:lumMod val="75000"/>
                  </a:schemeClr>
                </a:solidFill>
              </a:rPr>
              <a:t>Compresie</a:t>
            </a:r>
            <a:r>
              <a:rPr lang="en-US" sz="1200"/>
              <a:t> vs. </a:t>
            </a:r>
            <a:r>
              <a:rPr lang="en-US" sz="1200">
                <a:solidFill>
                  <a:srgbClr val="C00000"/>
                </a:solidFill>
              </a:rPr>
              <a:t>Entropie</a:t>
            </a:r>
          </a:p>
        </p:txBody>
      </p:sp>
      <p:sp>
        <p:nvSpPr>
          <p:cNvPr id="79" name="Rectangle 78"/>
          <p:cNvSpPr/>
          <p:nvPr/>
        </p:nvSpPr>
        <p:spPr>
          <a:xfrm>
            <a:off x="10324910" y="1098614"/>
            <a:ext cx="1152303" cy="523220"/>
          </a:xfrm>
          <a:prstGeom prst="rect">
            <a:avLst/>
          </a:prstGeom>
        </p:spPr>
        <p:txBody>
          <a:bodyPr wrap="none">
            <a:spAutoFit/>
          </a:bodyPr>
          <a:lstStyle/>
          <a:p>
            <a:r>
              <a:rPr lang="en-US" sz="1400"/>
              <a:t>distributie </a:t>
            </a:r>
          </a:p>
          <a:p>
            <a:r>
              <a:rPr lang="en-US" sz="1400">
                <a:solidFill>
                  <a:srgbClr val="C00000"/>
                </a:solidFill>
              </a:rPr>
              <a:t>ne-uniforma</a:t>
            </a:r>
            <a:r>
              <a:rPr lang="en-US" sz="1400"/>
              <a:t> </a:t>
            </a:r>
          </a:p>
        </p:txBody>
      </p:sp>
      <p:sp>
        <p:nvSpPr>
          <p:cNvPr id="80" name="Rectangle 79"/>
          <p:cNvSpPr/>
          <p:nvPr/>
        </p:nvSpPr>
        <p:spPr>
          <a:xfrm>
            <a:off x="9735817" y="2451520"/>
            <a:ext cx="1620700" cy="276999"/>
          </a:xfrm>
          <a:prstGeom prst="rect">
            <a:avLst/>
          </a:prstGeom>
        </p:spPr>
        <p:txBody>
          <a:bodyPr wrap="none">
            <a:spAutoFit/>
          </a:bodyPr>
          <a:lstStyle/>
          <a:p>
            <a:r>
              <a:rPr lang="en-US" sz="1200">
                <a:solidFill>
                  <a:schemeClr val="accent5">
                    <a:lumMod val="75000"/>
                  </a:schemeClr>
                </a:solidFill>
              </a:rPr>
              <a:t>Compresie</a:t>
            </a:r>
            <a:r>
              <a:rPr lang="en-US" sz="1200"/>
              <a:t> vs. </a:t>
            </a:r>
            <a:r>
              <a:rPr lang="en-US" sz="1200">
                <a:solidFill>
                  <a:srgbClr val="C00000"/>
                </a:solidFill>
              </a:rPr>
              <a:t>Entropie</a:t>
            </a:r>
          </a:p>
        </p:txBody>
      </p:sp>
      <p:sp>
        <p:nvSpPr>
          <p:cNvPr id="15" name="Rectangle 14"/>
          <p:cNvSpPr/>
          <p:nvPr/>
        </p:nvSpPr>
        <p:spPr>
          <a:xfrm>
            <a:off x="1" y="539087"/>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7" name="Right Arrow 86"/>
          <p:cNvSpPr/>
          <p:nvPr/>
        </p:nvSpPr>
        <p:spPr>
          <a:xfrm>
            <a:off x="3047214" y="6333748"/>
            <a:ext cx="1647542" cy="417964"/>
          </a:xfrm>
          <a:prstGeom prst="rightArrow">
            <a:avLst>
              <a:gd name="adj1" fmla="val 56531"/>
              <a:gd name="adj2" fmla="val 61428"/>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a:t>echivalent cu:</a:t>
            </a:r>
          </a:p>
        </p:txBody>
      </p:sp>
      <p:sp>
        <p:nvSpPr>
          <p:cNvPr id="88" name="Right Arrow 87"/>
          <p:cNvSpPr/>
          <p:nvPr/>
        </p:nvSpPr>
        <p:spPr>
          <a:xfrm>
            <a:off x="3049716" y="4451427"/>
            <a:ext cx="1647542" cy="417964"/>
          </a:xfrm>
          <a:prstGeom prst="rightArrow">
            <a:avLst>
              <a:gd name="adj1" fmla="val 56531"/>
              <a:gd name="adj2" fmla="val 61428"/>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a:t>echivalent cu:</a:t>
            </a:r>
          </a:p>
        </p:txBody>
      </p:sp>
      <p:sp>
        <p:nvSpPr>
          <p:cNvPr id="89" name="Right Arrow 88"/>
          <p:cNvSpPr/>
          <p:nvPr/>
        </p:nvSpPr>
        <p:spPr>
          <a:xfrm>
            <a:off x="3049716" y="2506384"/>
            <a:ext cx="1647542" cy="417964"/>
          </a:xfrm>
          <a:prstGeom prst="rightArrow">
            <a:avLst>
              <a:gd name="adj1" fmla="val 56531"/>
              <a:gd name="adj2" fmla="val 61428"/>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a:t>echivalent cu:</a:t>
            </a:r>
          </a:p>
        </p:txBody>
      </p:sp>
    </p:spTree>
    <p:extLst>
      <p:ext uri="{BB962C8B-B14F-4D97-AF65-F5344CB8AC3E}">
        <p14:creationId xmlns:p14="http://schemas.microsoft.com/office/powerpoint/2010/main" val="1055694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Principalele părți ale prezentării</a:t>
            </a:r>
          </a:p>
        </p:txBody>
      </p:sp>
      <p:sp>
        <p:nvSpPr>
          <p:cNvPr id="3" name="Content Placeholder 2"/>
          <p:cNvSpPr>
            <a:spLocks noGrp="1"/>
          </p:cNvSpPr>
          <p:nvPr>
            <p:ph sz="quarter" idx="13"/>
          </p:nvPr>
        </p:nvSpPr>
        <p:spPr>
          <a:xfrm>
            <a:off x="1126641" y="2385539"/>
            <a:ext cx="9956042" cy="3311189"/>
          </a:xfrm>
        </p:spPr>
        <p:txBody>
          <a:bodyPr>
            <a:normAutofit/>
          </a:bodyPr>
          <a:lstStyle/>
          <a:p>
            <a:r>
              <a:rPr lang="en-US" sz="2800">
                <a:solidFill>
                  <a:schemeClr val="tx1">
                    <a:lumMod val="50000"/>
                    <a:lumOff val="50000"/>
                  </a:schemeClr>
                </a:solidFill>
              </a:rPr>
              <a:t>C.2.1 Evoluția limbajului și structura codului</a:t>
            </a:r>
          </a:p>
          <a:p>
            <a:r>
              <a:rPr lang="en-US" sz="2800">
                <a:solidFill>
                  <a:schemeClr val="tx1">
                    <a:lumMod val="50000"/>
                    <a:lumOff val="50000"/>
                  </a:schemeClr>
                </a:solidFill>
              </a:rPr>
              <a:t>C.2.2 înțelegerea entropiei prin prisma compresiei</a:t>
            </a:r>
          </a:p>
          <a:p>
            <a:r>
              <a:rPr lang="en-US" sz="2800">
                <a:solidFill>
                  <a:schemeClr val="tx1">
                    <a:lumMod val="50000"/>
                    <a:lumOff val="50000"/>
                  </a:schemeClr>
                </a:solidFill>
              </a:rPr>
              <a:t>C.2.3 Cuantificarea informației</a:t>
            </a:r>
          </a:p>
          <a:p>
            <a:r>
              <a:rPr lang="en-US" sz="2800">
                <a:solidFill>
                  <a:schemeClr val="tx1">
                    <a:lumMod val="50000"/>
                    <a:lumOff val="50000"/>
                  </a:schemeClr>
                </a:solidFill>
              </a:rPr>
              <a:t>C.2.4 Dimensiuni și sisteme de referință</a:t>
            </a:r>
          </a:p>
        </p:txBody>
      </p:sp>
      <p:sp>
        <p:nvSpPr>
          <p:cNvPr id="4" name="Rectangle 3"/>
          <p:cNvSpPr/>
          <p:nvPr/>
        </p:nvSpPr>
        <p:spPr>
          <a:xfrm>
            <a:off x="685800" y="2039546"/>
            <a:ext cx="9254457" cy="523220"/>
          </a:xfrm>
          <a:prstGeom prst="rect">
            <a:avLst/>
          </a:prstGeom>
        </p:spPr>
        <p:txBody>
          <a:bodyPr wrap="none">
            <a:spAutoFit/>
          </a:bodyPr>
          <a:lstStyle/>
          <a:p>
            <a:r>
              <a:rPr lang="en-US" sz="2800">
                <a:solidFill>
                  <a:schemeClr val="tx1">
                    <a:lumMod val="50000"/>
                    <a:lumOff val="50000"/>
                  </a:schemeClr>
                </a:solidFill>
              </a:rPr>
              <a:t>C.2 Cuantificarea informației și detecția de structuri malware:</a:t>
            </a:r>
          </a:p>
        </p:txBody>
      </p:sp>
      <p:sp>
        <p:nvSpPr>
          <p:cNvPr id="6" name="Rectangle 5"/>
          <p:cNvSpPr/>
          <p:nvPr/>
        </p:nvSpPr>
        <p:spPr>
          <a:xfrm>
            <a:off x="0" y="1775379"/>
            <a:ext cx="11769811" cy="62386"/>
          </a:xfrm>
          <a:prstGeom prst="rect">
            <a:avLst/>
          </a:prstGeom>
          <a:solidFill>
            <a:srgbClr val="A5A5A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Tree>
    <p:extLst>
      <p:ext uri="{BB962C8B-B14F-4D97-AF65-F5344CB8AC3E}">
        <p14:creationId xmlns:p14="http://schemas.microsoft.com/office/powerpoint/2010/main" val="16675952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0" y="2195242"/>
            <a:ext cx="12192000" cy="888133"/>
          </a:xfrm>
          <a:prstGeom prst="rect">
            <a:avLst/>
          </a:prstGeom>
          <a:solidFill>
            <a:schemeClr val="accent4">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p:cNvSpPr>
            <a:spLocks noGrp="1"/>
          </p:cNvSpPr>
          <p:nvPr>
            <p:ph type="title"/>
          </p:nvPr>
        </p:nvSpPr>
        <p:spPr>
          <a:xfrm>
            <a:off x="475073" y="323001"/>
            <a:ext cx="11010363" cy="1325563"/>
          </a:xfrm>
        </p:spPr>
        <p:txBody>
          <a:bodyPr>
            <a:normAutofit/>
          </a:bodyPr>
          <a:lstStyle/>
          <a:p>
            <a:r>
              <a:rPr lang="it-IT">
                <a:solidFill>
                  <a:schemeClr val="tx1">
                    <a:lumMod val="50000"/>
                    <a:lumOff val="50000"/>
                  </a:schemeClr>
                </a:solidFill>
              </a:rPr>
              <a:t>Putem măsura cantitatea de informație folosind entropia </a:t>
            </a:r>
            <a:r>
              <a:rPr lang="it-IT" i="1">
                <a:solidFill>
                  <a:schemeClr val="tx1">
                    <a:lumMod val="50000"/>
                    <a:lumOff val="50000"/>
                  </a:schemeClr>
                </a:solidFill>
              </a:rPr>
              <a:t>Shannon</a:t>
            </a:r>
            <a:r>
              <a:rPr lang="it-IT">
                <a:solidFill>
                  <a:schemeClr val="tx1">
                    <a:lumMod val="50000"/>
                    <a:lumOff val="50000"/>
                  </a:schemeClr>
                </a:solidFill>
              </a:rPr>
              <a:t>?</a:t>
            </a:r>
          </a:p>
        </p:txBody>
      </p:sp>
      <p:sp>
        <p:nvSpPr>
          <p:cNvPr id="12" name="Rectangle 11"/>
          <p:cNvSpPr/>
          <p:nvPr/>
        </p:nvSpPr>
        <p:spPr>
          <a:xfrm>
            <a:off x="6166229" y="4143526"/>
            <a:ext cx="1162498" cy="276999"/>
          </a:xfrm>
          <a:prstGeom prst="rect">
            <a:avLst/>
          </a:prstGeom>
        </p:spPr>
        <p:txBody>
          <a:bodyPr wrap="none">
            <a:spAutoFit/>
          </a:bodyPr>
          <a:lstStyle/>
          <a:p>
            <a:r>
              <a:rPr lang="en-US" sz="1200" i="1">
                <a:solidFill>
                  <a:schemeClr val="bg1"/>
                </a:solidFill>
              </a:rPr>
              <a:t>e</a:t>
            </a:r>
            <a:r>
              <a:rPr lang="en-US" sz="1200">
                <a:solidFill>
                  <a:schemeClr val="bg1"/>
                </a:solidFill>
              </a:rPr>
              <a:t>=1; (50%;50%)</a:t>
            </a:r>
          </a:p>
        </p:txBody>
      </p:sp>
      <p:sp>
        <p:nvSpPr>
          <p:cNvPr id="19" name="Rectangle 18"/>
          <p:cNvSpPr/>
          <p:nvPr/>
        </p:nvSpPr>
        <p:spPr>
          <a:xfrm>
            <a:off x="2312070" y="2476920"/>
            <a:ext cx="2717411" cy="369332"/>
          </a:xfrm>
          <a:prstGeom prst="rect">
            <a:avLst/>
          </a:prstGeom>
        </p:spPr>
        <p:txBody>
          <a:bodyPr wrap="none">
            <a:spAutoFit/>
          </a:bodyPr>
          <a:lstStyle/>
          <a:p>
            <a:r>
              <a:rPr lang="en-US">
                <a:solidFill>
                  <a:srgbClr val="B58900"/>
                </a:solidFill>
                <a:latin typeface="Consolas" panose="020B0609020204030204" pitchFamily="49" charset="0"/>
              </a:rPr>
              <a:t>10101010101010101010</a:t>
            </a:r>
            <a:endParaRPr lang="en-US"/>
          </a:p>
        </p:txBody>
      </p:sp>
      <p:sp>
        <p:nvSpPr>
          <p:cNvPr id="20" name="Rectangle 19"/>
          <p:cNvSpPr/>
          <p:nvPr/>
        </p:nvSpPr>
        <p:spPr>
          <a:xfrm>
            <a:off x="5568262" y="2476920"/>
            <a:ext cx="2717411" cy="369332"/>
          </a:xfrm>
          <a:prstGeom prst="rect">
            <a:avLst/>
          </a:prstGeom>
        </p:spPr>
        <p:txBody>
          <a:bodyPr wrap="none">
            <a:spAutoFit/>
          </a:bodyPr>
          <a:lstStyle/>
          <a:p>
            <a:r>
              <a:rPr lang="en-US">
                <a:solidFill>
                  <a:srgbClr val="B58900"/>
                </a:solidFill>
                <a:latin typeface="Consolas" panose="020B0609020204030204" pitchFamily="49" charset="0"/>
              </a:rPr>
              <a:t>11111111110000000000</a:t>
            </a:r>
            <a:endParaRPr lang="en-US"/>
          </a:p>
        </p:txBody>
      </p:sp>
      <mc:AlternateContent xmlns:mc="http://schemas.openxmlformats.org/markup-compatibility/2006" xmlns:a14="http://schemas.microsoft.com/office/drawing/2010/main">
        <mc:Choice Requires="a14">
          <p:sp>
            <p:nvSpPr>
              <p:cNvPr id="21" name="Rectangle 20"/>
              <p:cNvSpPr/>
              <p:nvPr/>
            </p:nvSpPr>
            <p:spPr>
              <a:xfrm>
                <a:off x="4552147" y="5942624"/>
                <a:ext cx="1514838" cy="70788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4000" i="1" smtClean="0">
                          <a:latin typeface="Cambria Math" panose="02040503050406030204" pitchFamily="18" charset="0"/>
                        </a:rPr>
                        <m:t>𝑒</m:t>
                      </m:r>
                      <m:r>
                        <a:rPr lang="en-US" sz="4000" i="0">
                          <a:latin typeface="Cambria Math" panose="02040503050406030204" pitchFamily="18" charset="0"/>
                        </a:rPr>
                        <m:t>=</m:t>
                      </m:r>
                      <m:r>
                        <a:rPr lang="en-US" sz="4000" b="0" i="1" smtClean="0">
                          <a:latin typeface="Cambria Math" panose="02040503050406030204" pitchFamily="18" charset="0"/>
                        </a:rPr>
                        <m:t>1</m:t>
                      </m:r>
                    </m:oMath>
                  </m:oMathPara>
                </a14:m>
                <a:endParaRPr lang="en-US" sz="4000" b="0" i="0">
                  <a:latin typeface="Cambria Math" panose="02040503050406030204" pitchFamily="18" charset="0"/>
                </a:endParaRPr>
              </a:p>
            </p:txBody>
          </p:sp>
        </mc:Choice>
        <mc:Fallback xmlns="">
          <p:sp>
            <p:nvSpPr>
              <p:cNvPr id="21" name="Rectangle 20"/>
              <p:cNvSpPr>
                <a:spLocks noRot="1" noChangeAspect="1" noMove="1" noResize="1" noEditPoints="1" noAdjustHandles="1" noChangeArrowheads="1" noChangeShapeType="1" noTextEdit="1"/>
              </p:cNvSpPr>
              <p:nvPr/>
            </p:nvSpPr>
            <p:spPr>
              <a:xfrm>
                <a:off x="4552147" y="5942624"/>
                <a:ext cx="1514838" cy="707886"/>
              </a:xfrm>
              <a:prstGeom prst="rect">
                <a:avLst/>
              </a:prstGeom>
              <a:blipFill rotWithShape="0">
                <a:blip r:embed="rId2"/>
                <a:stretch>
                  <a:fillRect/>
                </a:stretch>
              </a:blipFill>
            </p:spPr>
            <p:txBody>
              <a:bodyPr/>
              <a:lstStyle/>
              <a:p>
                <a:r>
                  <a:rPr lang="en-US">
                    <a:noFill/>
                  </a:rPr>
                  <a:t> </a:t>
                </a:r>
              </a:p>
            </p:txBody>
          </p:sp>
        </mc:Fallback>
      </mc:AlternateContent>
      <p:sp>
        <p:nvSpPr>
          <p:cNvPr id="22" name="Rectangle 21"/>
          <p:cNvSpPr/>
          <p:nvPr/>
        </p:nvSpPr>
        <p:spPr>
          <a:xfrm>
            <a:off x="0" y="3072549"/>
            <a:ext cx="12192000" cy="2227108"/>
          </a:xfrm>
          <a:prstGeom prst="rect">
            <a:avLst/>
          </a:prstGeom>
          <a:solidFill>
            <a:schemeClr val="accent4">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grpSp>
        <p:nvGrpSpPr>
          <p:cNvPr id="23" name="Group 22"/>
          <p:cNvGrpSpPr/>
          <p:nvPr/>
        </p:nvGrpSpPr>
        <p:grpSpPr>
          <a:xfrm>
            <a:off x="2367202" y="3351604"/>
            <a:ext cx="2594268" cy="1685597"/>
            <a:chOff x="694091" y="4224522"/>
            <a:chExt cx="3657607" cy="2633477"/>
          </a:xfrm>
        </p:grpSpPr>
        <p:pic>
          <p:nvPicPr>
            <p:cNvPr id="24" name="Picture 23"/>
            <p:cNvPicPr>
              <a:picLocks noChangeAspect="1"/>
            </p:cNvPicPr>
            <p:nvPr/>
          </p:nvPicPr>
          <p:blipFill>
            <a:blip r:embed="rId3"/>
            <a:stretch>
              <a:fillRect/>
            </a:stretch>
          </p:blipFill>
          <p:spPr>
            <a:xfrm>
              <a:off x="931160" y="4372215"/>
              <a:ext cx="2952381" cy="2133333"/>
            </a:xfrm>
            <a:prstGeom prst="rect">
              <a:avLst/>
            </a:prstGeom>
          </p:spPr>
        </p:pic>
        <p:pic>
          <p:nvPicPr>
            <p:cNvPr id="25" name="Picture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4091" y="4224522"/>
              <a:ext cx="3657607" cy="2633477"/>
            </a:xfrm>
            <a:prstGeom prst="rect">
              <a:avLst/>
            </a:prstGeom>
          </p:spPr>
        </p:pic>
      </p:grpSp>
      <p:grpSp>
        <p:nvGrpSpPr>
          <p:cNvPr id="26" name="Group 25"/>
          <p:cNvGrpSpPr/>
          <p:nvPr/>
        </p:nvGrpSpPr>
        <p:grpSpPr>
          <a:xfrm>
            <a:off x="5609239" y="3351604"/>
            <a:ext cx="2575346" cy="1679825"/>
            <a:chOff x="7997708" y="416055"/>
            <a:chExt cx="2823900" cy="1950380"/>
          </a:xfrm>
        </p:grpSpPr>
        <p:pic>
          <p:nvPicPr>
            <p:cNvPr id="27" name="Picture 26"/>
            <p:cNvPicPr>
              <a:picLocks noChangeAspect="1"/>
            </p:cNvPicPr>
            <p:nvPr/>
          </p:nvPicPr>
          <p:blipFill>
            <a:blip r:embed="rId5"/>
            <a:stretch>
              <a:fillRect/>
            </a:stretch>
          </p:blipFill>
          <p:spPr>
            <a:xfrm>
              <a:off x="8168208" y="495366"/>
              <a:ext cx="1933333" cy="1552381"/>
            </a:xfrm>
            <a:prstGeom prst="rect">
              <a:avLst/>
            </a:prstGeom>
          </p:spPr>
        </p:pic>
        <p:pic>
          <p:nvPicPr>
            <p:cNvPr id="28" name="Picture 2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997708" y="416055"/>
              <a:ext cx="2823900" cy="1950380"/>
            </a:xfrm>
            <a:prstGeom prst="rect">
              <a:avLst/>
            </a:prstGeom>
          </p:spPr>
        </p:pic>
      </p:grpSp>
      <p:sp>
        <p:nvSpPr>
          <p:cNvPr id="31" name="Rectangle 30"/>
          <p:cNvSpPr/>
          <p:nvPr/>
        </p:nvSpPr>
        <p:spPr>
          <a:xfrm>
            <a:off x="0" y="3035064"/>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Rectangle 31"/>
          <p:cNvSpPr/>
          <p:nvPr/>
        </p:nvSpPr>
        <p:spPr>
          <a:xfrm>
            <a:off x="0" y="5279363"/>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Rectangle 32"/>
          <p:cNvSpPr/>
          <p:nvPr/>
        </p:nvSpPr>
        <p:spPr>
          <a:xfrm>
            <a:off x="0" y="2181903"/>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4" name="Title 1"/>
          <p:cNvSpPr txBox="1">
            <a:spLocks/>
          </p:cNvSpPr>
          <p:nvPr/>
        </p:nvSpPr>
        <p:spPr>
          <a:xfrm>
            <a:off x="0" y="1976526"/>
            <a:ext cx="99918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50000"/>
                    <a:lumOff val="50000"/>
                  </a:schemeClr>
                </a:solidFill>
              </a:rPr>
              <a:t>1D</a:t>
            </a:r>
          </a:p>
        </p:txBody>
      </p:sp>
      <p:sp>
        <p:nvSpPr>
          <p:cNvPr id="35" name="Title 1"/>
          <p:cNvSpPr txBox="1">
            <a:spLocks/>
          </p:cNvSpPr>
          <p:nvPr/>
        </p:nvSpPr>
        <p:spPr>
          <a:xfrm>
            <a:off x="2019" y="3456333"/>
            <a:ext cx="99918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50000"/>
                    <a:lumOff val="50000"/>
                  </a:schemeClr>
                </a:solidFill>
              </a:rPr>
              <a:t>2D</a:t>
            </a:r>
          </a:p>
        </p:txBody>
      </p:sp>
      <p:sp>
        <p:nvSpPr>
          <p:cNvPr id="36" name="Title 1"/>
          <p:cNvSpPr txBox="1">
            <a:spLocks/>
          </p:cNvSpPr>
          <p:nvPr/>
        </p:nvSpPr>
        <p:spPr>
          <a:xfrm>
            <a:off x="-1" y="5140779"/>
            <a:ext cx="105606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i="1">
                <a:solidFill>
                  <a:schemeClr val="tx1">
                    <a:lumMod val="50000"/>
                    <a:lumOff val="50000"/>
                  </a:schemeClr>
                </a:solidFill>
              </a:rPr>
              <a:t>n</a:t>
            </a:r>
            <a:r>
              <a:rPr lang="en-US">
                <a:solidFill>
                  <a:schemeClr val="tx1">
                    <a:lumMod val="50000"/>
                    <a:lumOff val="50000"/>
                  </a:schemeClr>
                </a:solidFill>
              </a:rPr>
              <a:t>D</a:t>
            </a:r>
          </a:p>
        </p:txBody>
      </p:sp>
      <p:sp>
        <p:nvSpPr>
          <p:cNvPr id="37" name="Title 1"/>
          <p:cNvSpPr txBox="1">
            <a:spLocks/>
          </p:cNvSpPr>
          <p:nvPr/>
        </p:nvSpPr>
        <p:spPr>
          <a:xfrm>
            <a:off x="7965582" y="5344501"/>
            <a:ext cx="4226417" cy="725535"/>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a:solidFill>
                  <a:schemeClr val="tx1">
                    <a:lumMod val="50000"/>
                    <a:lumOff val="50000"/>
                  </a:schemeClr>
                </a:solidFill>
              </a:rPr>
              <a:t>(obiecte multidimensionale)</a:t>
            </a:r>
          </a:p>
        </p:txBody>
      </p:sp>
      <p:sp>
        <p:nvSpPr>
          <p:cNvPr id="39" name="Teardrop 38"/>
          <p:cNvSpPr/>
          <p:nvPr/>
        </p:nvSpPr>
        <p:spPr>
          <a:xfrm rot="18796195">
            <a:off x="4743648" y="1404503"/>
            <a:ext cx="1030232" cy="1011936"/>
          </a:xfrm>
          <a:prstGeom prst="teardrop">
            <a:avLst/>
          </a:prstGeom>
          <a:solidFill>
            <a:schemeClr val="bg1">
              <a:lumMod val="65000"/>
            </a:schemeClr>
          </a:solidFill>
          <a:ln>
            <a:no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0" name="Rectangle 39"/>
          <p:cNvSpPr/>
          <p:nvPr/>
        </p:nvSpPr>
        <p:spPr>
          <a:xfrm>
            <a:off x="4973296" y="1714106"/>
            <a:ext cx="583814" cy="369332"/>
          </a:xfrm>
          <a:prstGeom prst="rect">
            <a:avLst/>
          </a:prstGeom>
          <a:noFill/>
          <a:ln>
            <a:noFill/>
          </a:ln>
        </p:spPr>
        <p:style>
          <a:lnRef idx="1">
            <a:schemeClr val="accent4"/>
          </a:lnRef>
          <a:fillRef idx="3">
            <a:schemeClr val="accent4"/>
          </a:fillRef>
          <a:effectRef idx="2">
            <a:schemeClr val="accent4"/>
          </a:effectRef>
          <a:fontRef idx="minor">
            <a:schemeClr val="lt1"/>
          </a:fontRef>
        </p:style>
        <p:txBody>
          <a:bodyPr wrap="none">
            <a:spAutoFit/>
          </a:bodyPr>
          <a:lstStyle/>
          <a:p>
            <a:r>
              <a:rPr lang="en-US">
                <a:solidFill>
                  <a:schemeClr val="bg1"/>
                </a:solidFill>
              </a:rPr>
              <a:t>Nu !</a:t>
            </a:r>
          </a:p>
        </p:txBody>
      </p:sp>
      <p:sp>
        <p:nvSpPr>
          <p:cNvPr id="44" name="Lightning Bolt 43"/>
          <p:cNvSpPr/>
          <p:nvPr/>
        </p:nvSpPr>
        <p:spPr>
          <a:xfrm>
            <a:off x="3568846" y="5131734"/>
            <a:ext cx="880148" cy="1012139"/>
          </a:xfrm>
          <a:prstGeom prst="lightningBol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Lightning Bolt 44"/>
          <p:cNvSpPr/>
          <p:nvPr/>
        </p:nvSpPr>
        <p:spPr>
          <a:xfrm flipH="1">
            <a:off x="6139209" y="5125759"/>
            <a:ext cx="787758" cy="1012139"/>
          </a:xfrm>
          <a:prstGeom prst="lightningBol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dk1"/>
              </a:solidFill>
            </a:endParaRPr>
          </a:p>
        </p:txBody>
      </p:sp>
      <p:sp>
        <p:nvSpPr>
          <p:cNvPr id="30" name="Title 1"/>
          <p:cNvSpPr txBox="1">
            <a:spLocks/>
          </p:cNvSpPr>
          <p:nvPr/>
        </p:nvSpPr>
        <p:spPr>
          <a:xfrm>
            <a:off x="7232073" y="1833293"/>
            <a:ext cx="4959927" cy="4018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600">
                <a:solidFill>
                  <a:schemeClr val="tx1">
                    <a:lumMod val="50000"/>
                    <a:lumOff val="50000"/>
                  </a:schemeClr>
                </a:solidFill>
              </a:rPr>
              <a:t>Ordinea nu este luata in considerare</a:t>
            </a:r>
          </a:p>
        </p:txBody>
      </p:sp>
    </p:spTree>
    <p:extLst>
      <p:ext uri="{BB962C8B-B14F-4D97-AF65-F5344CB8AC3E}">
        <p14:creationId xmlns:p14="http://schemas.microsoft.com/office/powerpoint/2010/main" val="184036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582910">
            <a:off x="9446182" y="4356786"/>
            <a:ext cx="2030988" cy="2030988"/>
          </a:xfrm>
          <a:prstGeom prst="rect">
            <a:avLst/>
          </a:prstGeom>
        </p:spPr>
      </p:pic>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582910">
            <a:off x="6616266" y="4356788"/>
            <a:ext cx="2030988" cy="2030988"/>
          </a:xfrm>
          <a:prstGeom prst="rect">
            <a:avLst/>
          </a:prstGeom>
        </p:spPr>
      </p:pic>
      <p:sp>
        <p:nvSpPr>
          <p:cNvPr id="12" name="Flowchart: Process 11"/>
          <p:cNvSpPr/>
          <p:nvPr/>
        </p:nvSpPr>
        <p:spPr>
          <a:xfrm>
            <a:off x="314768" y="1579160"/>
            <a:ext cx="11709372" cy="489324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88741" y="253747"/>
            <a:ext cx="6439914" cy="861613"/>
          </a:xfrm>
        </p:spPr>
        <p:txBody>
          <a:bodyPr>
            <a:normAutofit fontScale="90000"/>
          </a:bodyPr>
          <a:lstStyle/>
          <a:p>
            <a:r>
              <a:rPr lang="fr-FR"/>
              <a:t>La ce se referă exact </a:t>
            </a:r>
            <a:br>
              <a:rPr lang="fr-FR"/>
            </a:br>
            <a:r>
              <a:rPr lang="fr-FR"/>
              <a:t>predictibilitatea?</a:t>
            </a:r>
            <a:endParaRPr lang="en-US"/>
          </a:p>
        </p:txBody>
      </p:sp>
      <p:sp>
        <p:nvSpPr>
          <p:cNvPr id="4" name="Rectangle 3"/>
          <p:cNvSpPr/>
          <p:nvPr/>
        </p:nvSpPr>
        <p:spPr>
          <a:xfrm>
            <a:off x="360466" y="2936150"/>
            <a:ext cx="5394362" cy="369332"/>
          </a:xfrm>
          <a:prstGeom prst="rect">
            <a:avLst/>
          </a:prstGeom>
        </p:spPr>
        <p:txBody>
          <a:bodyPr wrap="none">
            <a:spAutoFit/>
          </a:bodyPr>
          <a:lstStyle/>
          <a:p>
            <a:r>
              <a:rPr lang="en-US"/>
              <a:t>Când entropia este mare, predictibilitatea este scăzută: </a:t>
            </a:r>
          </a:p>
        </p:txBody>
      </p:sp>
      <p:sp>
        <p:nvSpPr>
          <p:cNvPr id="5" name="Rectangle 4"/>
          <p:cNvSpPr/>
          <p:nvPr/>
        </p:nvSpPr>
        <p:spPr>
          <a:xfrm>
            <a:off x="2514987" y="5434177"/>
            <a:ext cx="2872902" cy="369332"/>
          </a:xfrm>
          <a:prstGeom prst="rect">
            <a:avLst/>
          </a:prstGeom>
        </p:spPr>
        <p:txBody>
          <a:bodyPr wrap="none">
            <a:spAutoFit/>
          </a:bodyPr>
          <a:lstStyle/>
          <a:p>
            <a:r>
              <a:rPr lang="en-US"/>
              <a:t>ABCD {0.60, 0.20, 0.10, 0.10}</a:t>
            </a:r>
          </a:p>
        </p:txBody>
      </p:sp>
      <p:sp>
        <p:nvSpPr>
          <p:cNvPr id="6" name="Rectangle 5"/>
          <p:cNvSpPr/>
          <p:nvPr/>
        </p:nvSpPr>
        <p:spPr>
          <a:xfrm>
            <a:off x="2556177" y="3940383"/>
            <a:ext cx="2872902" cy="369332"/>
          </a:xfrm>
          <a:prstGeom prst="rect">
            <a:avLst/>
          </a:prstGeom>
        </p:spPr>
        <p:txBody>
          <a:bodyPr wrap="none">
            <a:spAutoFit/>
          </a:bodyPr>
          <a:lstStyle/>
          <a:p>
            <a:r>
              <a:rPr lang="en-US"/>
              <a:t>ABCD {0.25, 0.25, 0.25, 0.25}</a:t>
            </a:r>
          </a:p>
        </p:txBody>
      </p:sp>
      <p:sp>
        <p:nvSpPr>
          <p:cNvPr id="7" name="Rectangle 6"/>
          <p:cNvSpPr/>
          <p:nvPr/>
        </p:nvSpPr>
        <p:spPr>
          <a:xfrm>
            <a:off x="506412" y="2051343"/>
            <a:ext cx="5008807" cy="369332"/>
          </a:xfrm>
          <a:prstGeom prst="rect">
            <a:avLst/>
          </a:prstGeom>
        </p:spPr>
        <p:txBody>
          <a:bodyPr wrap="none">
            <a:spAutoFit/>
          </a:bodyPr>
          <a:lstStyle/>
          <a:p>
            <a:r>
              <a:rPr lang="en-US"/>
              <a:t>Cantitatea de informație posibilă, </a:t>
            </a:r>
            <a:r>
              <a:rPr lang="en-US" b="1"/>
              <a:t>nu cea existentă</a:t>
            </a:r>
            <a:r>
              <a:rPr lang="en-US"/>
              <a:t>!</a:t>
            </a:r>
          </a:p>
        </p:txBody>
      </p:sp>
      <p:sp>
        <p:nvSpPr>
          <p:cNvPr id="9" name="Rectangle 8"/>
          <p:cNvSpPr/>
          <p:nvPr/>
        </p:nvSpPr>
        <p:spPr>
          <a:xfrm>
            <a:off x="355035" y="4535915"/>
            <a:ext cx="5603714" cy="369332"/>
          </a:xfrm>
          <a:prstGeom prst="rect">
            <a:avLst/>
          </a:prstGeom>
        </p:spPr>
        <p:txBody>
          <a:bodyPr wrap="none">
            <a:spAutoFit/>
          </a:bodyPr>
          <a:lstStyle/>
          <a:p>
            <a:r>
              <a:rPr lang="en-US"/>
              <a:t>Când entropia este scăzută, predictibilitatea este ridicată: </a:t>
            </a:r>
          </a:p>
        </p:txBody>
      </p:sp>
      <p:sp>
        <p:nvSpPr>
          <p:cNvPr id="10" name="Rectangle 9"/>
          <p:cNvSpPr/>
          <p:nvPr/>
        </p:nvSpPr>
        <p:spPr>
          <a:xfrm>
            <a:off x="2556177" y="3394005"/>
            <a:ext cx="3198651" cy="369332"/>
          </a:xfrm>
          <a:prstGeom prst="rect">
            <a:avLst/>
          </a:prstGeom>
        </p:spPr>
        <p:txBody>
          <a:bodyPr wrap="square">
            <a:spAutoFit/>
          </a:bodyPr>
          <a:lstStyle/>
          <a:p>
            <a:r>
              <a:rPr lang="en-US">
                <a:solidFill>
                  <a:srgbClr val="B58900"/>
                </a:solidFill>
                <a:latin typeface="Consolas" panose="020B0609020204030204" pitchFamily="49" charset="0"/>
              </a:rPr>
              <a:t>ABCDABCDABCDABCD - [2] </a:t>
            </a:r>
          </a:p>
        </p:txBody>
      </p:sp>
      <p:sp>
        <p:nvSpPr>
          <p:cNvPr id="11" name="Rectangle 10"/>
          <p:cNvSpPr/>
          <p:nvPr/>
        </p:nvSpPr>
        <p:spPr>
          <a:xfrm>
            <a:off x="2514987" y="4958446"/>
            <a:ext cx="3291135" cy="369332"/>
          </a:xfrm>
          <a:prstGeom prst="rect">
            <a:avLst/>
          </a:prstGeom>
        </p:spPr>
        <p:txBody>
          <a:bodyPr wrap="square">
            <a:spAutoFit/>
          </a:bodyPr>
          <a:lstStyle/>
          <a:p>
            <a:r>
              <a:rPr lang="en-US">
                <a:solidFill>
                  <a:srgbClr val="B58900"/>
                </a:solidFill>
                <a:latin typeface="Consolas" panose="020B0609020204030204" pitchFamily="49" charset="0"/>
              </a:rPr>
              <a:t>ABADAAAAABAADBBA - [1.3]</a:t>
            </a:r>
            <a:endParaRPr lang="en-US"/>
          </a:p>
        </p:txBody>
      </p:sp>
      <p:sp>
        <p:nvSpPr>
          <p:cNvPr id="3" name="Rectangle 2"/>
          <p:cNvSpPr/>
          <p:nvPr/>
        </p:nvSpPr>
        <p:spPr>
          <a:xfrm>
            <a:off x="6148449" y="1728028"/>
            <a:ext cx="5854686" cy="2554545"/>
          </a:xfrm>
          <a:prstGeom prst="rect">
            <a:avLst/>
          </a:prstGeom>
        </p:spPr>
        <p:txBody>
          <a:bodyPr wrap="square">
            <a:spAutoFit/>
          </a:bodyPr>
          <a:lstStyle/>
          <a:p>
            <a:r>
              <a:rPr lang="en-US" sz="1000">
                <a:solidFill>
                  <a:srgbClr val="859900"/>
                </a:solidFill>
                <a:latin typeface="Consolas" panose="020B0609020204030204" pitchFamily="49" charset="0"/>
              </a:rPr>
              <a:t>import</a:t>
            </a:r>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random</a:t>
            </a:r>
            <a:r>
              <a:rPr lang="en-US" sz="1000">
                <a:solidFill>
                  <a:srgbClr val="657B83"/>
                </a:solidFill>
                <a:latin typeface="Consolas" panose="020B0609020204030204" pitchFamily="49" charset="0"/>
              </a:rPr>
              <a:t> </a:t>
            </a:r>
          </a:p>
          <a:p>
            <a:endParaRPr lang="en-US" sz="1000">
              <a:solidFill>
                <a:srgbClr val="657B83"/>
              </a:solidFill>
              <a:latin typeface="Consolas" panose="020B0609020204030204" pitchFamily="49" charset="0"/>
            </a:endParaRPr>
          </a:p>
          <a:p>
            <a:r>
              <a:rPr lang="en-US" sz="1000">
                <a:solidFill>
                  <a:srgbClr val="859900"/>
                </a:solidFill>
                <a:latin typeface="Consolas" panose="020B0609020204030204" pitchFamily="49" charset="0"/>
              </a:rPr>
              <a:t>def</a:t>
            </a:r>
            <a:r>
              <a:rPr lang="en-US" sz="1000">
                <a:solidFill>
                  <a:srgbClr val="657B83"/>
                </a:solidFill>
                <a:latin typeface="Consolas" panose="020B0609020204030204" pitchFamily="49" charset="0"/>
              </a:rPr>
              <a:t> </a:t>
            </a:r>
            <a:r>
              <a:rPr lang="en-US" sz="1000">
                <a:solidFill>
                  <a:srgbClr val="CB4B16"/>
                </a:solidFill>
                <a:latin typeface="Consolas" panose="020B0609020204030204" pitchFamily="49" charset="0"/>
              </a:rPr>
              <a:t>generate_sequence</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total_chars</a:t>
            </a:r>
            <a:r>
              <a:rPr lang="en-US" sz="1000">
                <a:solidFill>
                  <a:srgbClr val="586E75"/>
                </a:solidFill>
                <a:latin typeface="Consolas" panose="020B0609020204030204" pitchFamily="49" charset="0"/>
              </a:rPr>
              <a:t>=</a:t>
            </a:r>
            <a:r>
              <a:rPr lang="en-US" sz="1000">
                <a:solidFill>
                  <a:srgbClr val="2AA198"/>
                </a:solidFill>
                <a:latin typeface="Consolas" panose="020B0609020204030204" pitchFamily="49" charset="0"/>
              </a:rPr>
              <a:t>16</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distribution</a:t>
            </a:r>
            <a:r>
              <a:rPr lang="en-US" sz="1000">
                <a:solidFill>
                  <a:srgbClr val="586E75"/>
                </a:solidFill>
                <a:latin typeface="Consolas" panose="020B0609020204030204" pitchFamily="49" charset="0"/>
              </a:rPr>
              <a:t>=</a:t>
            </a:r>
            <a:r>
              <a:rPr lang="en-US" sz="1000">
                <a:solidFill>
                  <a:srgbClr val="859900"/>
                </a:solidFill>
                <a:latin typeface="Consolas" panose="020B0609020204030204" pitchFamily="49" charset="0"/>
              </a:rPr>
              <a:t>None</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p>
          <a:p>
            <a:endParaRPr lang="en-US" sz="1000">
              <a:solidFill>
                <a:srgbClr val="657B83"/>
              </a:solidFill>
              <a:latin typeface="Consolas" panose="020B0609020204030204" pitchFamily="49" charset="0"/>
            </a:endParaRPr>
          </a:p>
          <a:p>
            <a:r>
              <a:rPr lang="en-US" sz="1000">
                <a:solidFill>
                  <a:srgbClr val="657B83"/>
                </a:solidFill>
                <a:latin typeface="Consolas" panose="020B0609020204030204" pitchFamily="49" charset="0"/>
              </a:rPr>
              <a:t>	</a:t>
            </a:r>
            <a:r>
              <a:rPr lang="en-US" sz="1000">
                <a:solidFill>
                  <a:srgbClr val="859900"/>
                </a:solidFill>
                <a:latin typeface="Consolas" panose="020B0609020204030204" pitchFamily="49" charset="0"/>
              </a:rPr>
              <a:t>if</a:t>
            </a:r>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distribution</a:t>
            </a:r>
            <a:r>
              <a:rPr lang="en-US" sz="1000">
                <a:solidFill>
                  <a:srgbClr val="657B83"/>
                </a:solidFill>
                <a:latin typeface="Consolas" panose="020B0609020204030204" pitchFamily="49" charset="0"/>
              </a:rPr>
              <a:t> </a:t>
            </a:r>
            <a:r>
              <a:rPr lang="en-US" sz="1000">
                <a:solidFill>
                  <a:srgbClr val="859900"/>
                </a:solidFill>
                <a:latin typeface="Consolas" panose="020B0609020204030204" pitchFamily="49" charset="0"/>
              </a:rPr>
              <a:t>is</a:t>
            </a:r>
            <a:r>
              <a:rPr lang="en-US" sz="1000">
                <a:solidFill>
                  <a:srgbClr val="657B83"/>
                </a:solidFill>
                <a:latin typeface="Consolas" panose="020B0609020204030204" pitchFamily="49" charset="0"/>
              </a:rPr>
              <a:t> </a:t>
            </a:r>
            <a:r>
              <a:rPr lang="en-US" sz="1000">
                <a:solidFill>
                  <a:srgbClr val="859900"/>
                </a:solidFill>
                <a:latin typeface="Consolas" panose="020B0609020204030204" pitchFamily="49" charset="0"/>
              </a:rPr>
              <a:t>None</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p>
          <a:p>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distribution</a:t>
            </a:r>
            <a:r>
              <a:rPr lang="en-US" sz="1000">
                <a:solidFill>
                  <a:srgbClr val="657B83"/>
                </a:solidFill>
                <a:latin typeface="Consolas" panose="020B0609020204030204" pitchFamily="49" charset="0"/>
              </a:rPr>
              <a:t> </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p>
          <a:p>
            <a:r>
              <a:rPr lang="en-US" sz="1000">
                <a:solidFill>
                  <a:srgbClr val="657B83"/>
                </a:solidFill>
                <a:latin typeface="Consolas" panose="020B0609020204030204" pitchFamily="49" charset="0"/>
              </a:rPr>
              <a:t>			</a:t>
            </a:r>
            <a:r>
              <a:rPr lang="en-US" sz="1000">
                <a:solidFill>
                  <a:srgbClr val="586E75"/>
                </a:solidFill>
                <a:latin typeface="Consolas" panose="020B0609020204030204" pitchFamily="49" charset="0"/>
              </a:rPr>
              <a:t>{</a:t>
            </a:r>
            <a:r>
              <a:rPr lang="en-US" sz="1000">
                <a:solidFill>
                  <a:srgbClr val="2AA198"/>
                </a:solidFill>
                <a:latin typeface="Consolas" panose="020B0609020204030204" pitchFamily="49" charset="0"/>
              </a:rPr>
              <a:t>'A'</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2AA198"/>
                </a:solidFill>
                <a:latin typeface="Consolas" panose="020B0609020204030204" pitchFamily="49" charset="0"/>
              </a:rPr>
              <a:t>0.6</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2AA198"/>
                </a:solidFill>
                <a:latin typeface="Consolas" panose="020B0609020204030204" pitchFamily="49" charset="0"/>
              </a:rPr>
              <a:t>'B'</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2AA198"/>
                </a:solidFill>
                <a:latin typeface="Consolas" panose="020B0609020204030204" pitchFamily="49" charset="0"/>
              </a:rPr>
              <a:t>0.2</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2AA198"/>
                </a:solidFill>
                <a:latin typeface="Consolas" panose="020B0609020204030204" pitchFamily="49" charset="0"/>
              </a:rPr>
              <a:t>'C'</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2AA198"/>
                </a:solidFill>
                <a:latin typeface="Consolas" panose="020B0609020204030204" pitchFamily="49" charset="0"/>
              </a:rPr>
              <a:t>0.1</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2AA198"/>
                </a:solidFill>
                <a:latin typeface="Consolas" panose="020B0609020204030204" pitchFamily="49" charset="0"/>
              </a:rPr>
              <a:t>'D'</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2AA198"/>
                </a:solidFill>
                <a:latin typeface="Consolas" panose="020B0609020204030204" pitchFamily="49" charset="0"/>
              </a:rPr>
              <a:t>0.1</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p>
          <a:p>
            <a:endParaRPr lang="en-US" sz="1000">
              <a:solidFill>
                <a:srgbClr val="B58900"/>
              </a:solidFill>
              <a:latin typeface="Consolas" panose="020B0609020204030204" pitchFamily="49" charset="0"/>
            </a:endParaRPr>
          </a:p>
          <a:p>
            <a:r>
              <a:rPr lang="en-US" sz="1000">
                <a:solidFill>
                  <a:srgbClr val="B58900"/>
                </a:solidFill>
                <a:latin typeface="Consolas" panose="020B0609020204030204" pitchFamily="49" charset="0"/>
              </a:rPr>
              <a:t>chars</a:t>
            </a:r>
            <a:r>
              <a:rPr lang="en-US" sz="1000">
                <a:solidFill>
                  <a:srgbClr val="657B83"/>
                </a:solidFill>
                <a:latin typeface="Consolas" panose="020B0609020204030204" pitchFamily="49" charset="0"/>
              </a:rPr>
              <a:t> </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2AA198"/>
                </a:solidFill>
                <a:latin typeface="Consolas" panose="020B0609020204030204" pitchFamily="49" charset="0"/>
              </a:rPr>
              <a:t>''</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join</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random</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choices</a:t>
            </a:r>
            <a:r>
              <a:rPr lang="en-US" sz="1000">
                <a:solidFill>
                  <a:srgbClr val="586E75"/>
                </a:solidFill>
                <a:latin typeface="Consolas" panose="020B0609020204030204" pitchFamily="49" charset="0"/>
              </a:rPr>
              <a:t>(</a:t>
            </a:r>
            <a:endParaRPr lang="en-US" sz="1000">
              <a:solidFill>
                <a:srgbClr val="657B83"/>
              </a:solidFill>
              <a:latin typeface="Consolas" panose="020B0609020204030204" pitchFamily="49" charset="0"/>
            </a:endParaRPr>
          </a:p>
          <a:p>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population</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list</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distribution</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keys</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p>
          <a:p>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weights</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distribution</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values</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p>
          <a:p>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k</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total_chars</a:t>
            </a:r>
            <a:r>
              <a:rPr lang="en-US" sz="1000">
                <a:solidFill>
                  <a:srgbClr val="586E75"/>
                </a:solidFill>
                <a:latin typeface="Consolas" panose="020B0609020204030204" pitchFamily="49" charset="0"/>
              </a:rPr>
              <a:t>)</a:t>
            </a:r>
          </a:p>
          <a:p>
            <a:r>
              <a:rPr lang="en-US" sz="1000">
                <a:solidFill>
                  <a:srgbClr val="586E75"/>
                </a:solidFill>
                <a:latin typeface="Consolas" panose="020B0609020204030204" pitchFamily="49" charset="0"/>
              </a:rPr>
              <a:t>	)</a:t>
            </a:r>
            <a:r>
              <a:rPr lang="en-US" sz="1000">
                <a:solidFill>
                  <a:srgbClr val="657B83"/>
                </a:solidFill>
                <a:latin typeface="Consolas" panose="020B0609020204030204" pitchFamily="49" charset="0"/>
              </a:rPr>
              <a:t> </a:t>
            </a:r>
          </a:p>
          <a:p>
            <a:endParaRPr lang="en-US" sz="1000">
              <a:solidFill>
                <a:srgbClr val="657B83"/>
              </a:solidFill>
              <a:latin typeface="Consolas" panose="020B0609020204030204" pitchFamily="49" charset="0"/>
            </a:endParaRPr>
          </a:p>
          <a:p>
            <a:r>
              <a:rPr lang="en-US" sz="1000">
                <a:solidFill>
                  <a:srgbClr val="859900"/>
                </a:solidFill>
                <a:latin typeface="Consolas" panose="020B0609020204030204" pitchFamily="49" charset="0"/>
              </a:rPr>
              <a:t>return</a:t>
            </a:r>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chars</a:t>
            </a:r>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sequence</a:t>
            </a:r>
            <a:r>
              <a:rPr lang="en-US" sz="1000">
                <a:solidFill>
                  <a:srgbClr val="657B83"/>
                </a:solidFill>
                <a:latin typeface="Consolas" panose="020B0609020204030204" pitchFamily="49" charset="0"/>
              </a:rPr>
              <a:t> </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r>
              <a:rPr lang="en-US" sz="1000">
                <a:solidFill>
                  <a:srgbClr val="B58900"/>
                </a:solidFill>
                <a:latin typeface="Consolas" panose="020B0609020204030204" pitchFamily="49" charset="0"/>
              </a:rPr>
              <a:t>generate_sequence</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p>
          <a:p>
            <a:r>
              <a:rPr lang="en-US" sz="1000">
                <a:solidFill>
                  <a:srgbClr val="859900"/>
                </a:solidFill>
                <a:latin typeface="Consolas" panose="020B0609020204030204" pitchFamily="49" charset="0"/>
              </a:rPr>
              <a:t>print</a:t>
            </a:r>
            <a:r>
              <a:rPr lang="en-US" sz="1000">
                <a:solidFill>
                  <a:srgbClr val="586E75"/>
                </a:solidFill>
                <a:latin typeface="Consolas" panose="020B0609020204030204" pitchFamily="49" charset="0"/>
              </a:rPr>
              <a:t>(</a:t>
            </a:r>
            <a:r>
              <a:rPr lang="en-US" sz="1000">
                <a:solidFill>
                  <a:srgbClr val="B58900"/>
                </a:solidFill>
                <a:latin typeface="Consolas" panose="020B0609020204030204" pitchFamily="49" charset="0"/>
              </a:rPr>
              <a:t>sequence</a:t>
            </a:r>
            <a:r>
              <a:rPr lang="en-US" sz="1000">
                <a:solidFill>
                  <a:srgbClr val="586E75"/>
                </a:solidFill>
                <a:latin typeface="Consolas" panose="020B0609020204030204" pitchFamily="49" charset="0"/>
              </a:rPr>
              <a:t>)</a:t>
            </a:r>
            <a:r>
              <a:rPr lang="en-US" sz="1000">
                <a:solidFill>
                  <a:srgbClr val="657B83"/>
                </a:solidFill>
                <a:latin typeface="Consolas" panose="020B0609020204030204" pitchFamily="49" charset="0"/>
              </a:rPr>
              <a:t> </a:t>
            </a:r>
            <a:endParaRPr lang="en-US">
              <a:effectLst/>
            </a:endParaRPr>
          </a:p>
        </p:txBody>
      </p:sp>
      <p:sp>
        <p:nvSpPr>
          <p:cNvPr id="14" name="Rectangle 13"/>
          <p:cNvSpPr/>
          <p:nvPr/>
        </p:nvSpPr>
        <p:spPr>
          <a:xfrm>
            <a:off x="5892764" y="1572766"/>
            <a:ext cx="86005" cy="490168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45516" y="-6395"/>
            <a:ext cx="1326304" cy="1342825"/>
          </a:xfrm>
          <a:prstGeom prst="rect">
            <a:avLst/>
          </a:prstGeom>
        </p:spPr>
      </p:pic>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58987" y="1146"/>
            <a:ext cx="2378701" cy="1338019"/>
          </a:xfrm>
          <a:prstGeom prst="rect">
            <a:avLst/>
          </a:prstGeom>
        </p:spPr>
      </p:pic>
      <p:pic>
        <p:nvPicPr>
          <p:cNvPr id="23" name="Picture 22"/>
          <p:cNvPicPr>
            <a:picLocks noChangeAspect="1"/>
          </p:cNvPicPr>
          <p:nvPr/>
        </p:nvPicPr>
        <p:blipFill>
          <a:blip r:embed="rId5" cstate="print">
            <a:extLst>
              <a:ext uri="{BEBA8EAE-BF5A-486C-A8C5-ECC9F3942E4B}">
                <a14:imgProps xmlns:a14="http://schemas.microsoft.com/office/drawing/2010/main">
                  <a14:imgLayer r:embed="rId6">
                    <a14:imgEffect>
                      <a14:saturation sat="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9783441" y="0"/>
            <a:ext cx="2408559" cy="1352932"/>
          </a:xfrm>
          <a:prstGeom prst="rect">
            <a:avLst/>
          </a:prstGeom>
        </p:spPr>
      </p:pic>
      <p:sp>
        <p:nvSpPr>
          <p:cNvPr id="24" name="Pie 23"/>
          <p:cNvSpPr/>
          <p:nvPr/>
        </p:nvSpPr>
        <p:spPr>
          <a:xfrm>
            <a:off x="6773718" y="4535480"/>
            <a:ext cx="1724071" cy="1696929"/>
          </a:xfrm>
          <a:prstGeom prst="pie">
            <a:avLst>
              <a:gd name="adj1" fmla="val 1727141"/>
              <a:gd name="adj2" fmla="val 16200000"/>
            </a:avLst>
          </a:prstGeom>
          <a:solidFill>
            <a:schemeClr val="accent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Pie 24"/>
          <p:cNvSpPr/>
          <p:nvPr/>
        </p:nvSpPr>
        <p:spPr>
          <a:xfrm>
            <a:off x="6765177" y="4525363"/>
            <a:ext cx="1724071" cy="1704247"/>
          </a:xfrm>
          <a:prstGeom prst="pie">
            <a:avLst>
              <a:gd name="adj1" fmla="val 16241527"/>
              <a:gd name="adj2" fmla="val 19688155"/>
            </a:avLst>
          </a:prstGeom>
          <a:solidFill>
            <a:srgbClr val="FFC000">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Rectangle 12"/>
          <p:cNvSpPr/>
          <p:nvPr/>
        </p:nvSpPr>
        <p:spPr>
          <a:xfrm>
            <a:off x="0" y="1326304"/>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Pie 25"/>
          <p:cNvSpPr/>
          <p:nvPr/>
        </p:nvSpPr>
        <p:spPr>
          <a:xfrm>
            <a:off x="6765177" y="4525364"/>
            <a:ext cx="1724071" cy="1704247"/>
          </a:xfrm>
          <a:prstGeom prst="pie">
            <a:avLst>
              <a:gd name="adj1" fmla="val 21342513"/>
              <a:gd name="adj2" fmla="val 1549764"/>
            </a:avLst>
          </a:prstGeom>
          <a:solidFill>
            <a:schemeClr val="accent6">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Pie 26"/>
          <p:cNvSpPr/>
          <p:nvPr/>
        </p:nvSpPr>
        <p:spPr>
          <a:xfrm>
            <a:off x="6758126" y="4525363"/>
            <a:ext cx="1724071" cy="1704247"/>
          </a:xfrm>
          <a:prstGeom prst="pie">
            <a:avLst>
              <a:gd name="adj1" fmla="val 19736343"/>
              <a:gd name="adj2" fmla="val 21483022"/>
            </a:avLst>
          </a:prstGeom>
          <a:solidFill>
            <a:schemeClr val="accent2">
              <a:lumMod val="60000"/>
              <a:lumOff val="40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Pie 27"/>
          <p:cNvSpPr/>
          <p:nvPr/>
        </p:nvSpPr>
        <p:spPr>
          <a:xfrm>
            <a:off x="9599640" y="4531822"/>
            <a:ext cx="1724071" cy="1704247"/>
          </a:xfrm>
          <a:prstGeom prst="pie">
            <a:avLst>
              <a:gd name="adj1" fmla="val 10885406"/>
              <a:gd name="adj2" fmla="val 16254848"/>
            </a:avLst>
          </a:prstGeom>
          <a:solidFill>
            <a:schemeClr val="accent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Pie 28"/>
          <p:cNvSpPr/>
          <p:nvPr/>
        </p:nvSpPr>
        <p:spPr>
          <a:xfrm>
            <a:off x="9599640" y="4531822"/>
            <a:ext cx="1724071" cy="1704247"/>
          </a:xfrm>
          <a:prstGeom prst="pie">
            <a:avLst>
              <a:gd name="adj1" fmla="val 5324954"/>
              <a:gd name="adj2" fmla="val 10857142"/>
            </a:avLst>
          </a:prstGeom>
          <a:solidFill>
            <a:schemeClr val="accent6">
              <a:lumMod val="75000"/>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Pie 29"/>
          <p:cNvSpPr/>
          <p:nvPr/>
        </p:nvSpPr>
        <p:spPr>
          <a:xfrm>
            <a:off x="9599437" y="4507267"/>
            <a:ext cx="1724071" cy="1704247"/>
          </a:xfrm>
          <a:prstGeom prst="pie">
            <a:avLst>
              <a:gd name="adj1" fmla="val 21566912"/>
              <a:gd name="adj2" fmla="val 5402645"/>
            </a:avLst>
          </a:prstGeom>
          <a:solidFill>
            <a:schemeClr val="accent2">
              <a:lumMod val="60000"/>
              <a:lumOff val="40000"/>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60000"/>
                  <a:lumOff val="40000"/>
                </a:schemeClr>
              </a:solidFill>
            </a:endParaRPr>
          </a:p>
        </p:txBody>
      </p:sp>
      <p:sp>
        <p:nvSpPr>
          <p:cNvPr id="31" name="Pie 30"/>
          <p:cNvSpPr/>
          <p:nvPr/>
        </p:nvSpPr>
        <p:spPr>
          <a:xfrm>
            <a:off x="9599437" y="4538216"/>
            <a:ext cx="1724071" cy="1704247"/>
          </a:xfrm>
          <a:prstGeom prst="pie">
            <a:avLst>
              <a:gd name="adj1" fmla="val 16174285"/>
              <a:gd name="adj2" fmla="val 21446270"/>
            </a:avLst>
          </a:prstGeom>
          <a:solidFill>
            <a:schemeClr val="accent4">
              <a:lumMod val="60000"/>
              <a:lumOff val="40000"/>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ectangle 31"/>
          <p:cNvSpPr/>
          <p:nvPr/>
        </p:nvSpPr>
        <p:spPr>
          <a:xfrm>
            <a:off x="6978047" y="5434177"/>
            <a:ext cx="317716" cy="369332"/>
          </a:xfrm>
          <a:prstGeom prst="rect">
            <a:avLst/>
          </a:prstGeom>
        </p:spPr>
        <p:txBody>
          <a:bodyPr wrap="none">
            <a:spAutoFit/>
          </a:bodyPr>
          <a:lstStyle/>
          <a:p>
            <a:r>
              <a:rPr lang="en-US"/>
              <a:t>A</a:t>
            </a:r>
          </a:p>
        </p:txBody>
      </p:sp>
      <p:sp>
        <p:nvSpPr>
          <p:cNvPr id="33" name="Rectangle 32"/>
          <p:cNvSpPr/>
          <p:nvPr/>
        </p:nvSpPr>
        <p:spPr>
          <a:xfrm>
            <a:off x="7774655" y="4654208"/>
            <a:ext cx="317716" cy="369332"/>
          </a:xfrm>
          <a:prstGeom prst="rect">
            <a:avLst/>
          </a:prstGeom>
        </p:spPr>
        <p:txBody>
          <a:bodyPr wrap="none">
            <a:spAutoFit/>
          </a:bodyPr>
          <a:lstStyle/>
          <a:p>
            <a:r>
              <a:rPr lang="en-US"/>
              <a:t>B</a:t>
            </a:r>
          </a:p>
        </p:txBody>
      </p:sp>
      <p:sp>
        <p:nvSpPr>
          <p:cNvPr id="34" name="Rectangle 33"/>
          <p:cNvSpPr/>
          <p:nvPr/>
        </p:nvSpPr>
        <p:spPr>
          <a:xfrm>
            <a:off x="8081018" y="4988913"/>
            <a:ext cx="317716" cy="369332"/>
          </a:xfrm>
          <a:prstGeom prst="rect">
            <a:avLst/>
          </a:prstGeom>
        </p:spPr>
        <p:txBody>
          <a:bodyPr wrap="none">
            <a:spAutoFit/>
          </a:bodyPr>
          <a:lstStyle/>
          <a:p>
            <a:r>
              <a:rPr lang="en-US"/>
              <a:t>C</a:t>
            </a:r>
          </a:p>
        </p:txBody>
      </p:sp>
      <p:sp>
        <p:nvSpPr>
          <p:cNvPr id="35" name="Rectangle 34"/>
          <p:cNvSpPr/>
          <p:nvPr/>
        </p:nvSpPr>
        <p:spPr>
          <a:xfrm>
            <a:off x="8135524" y="5323618"/>
            <a:ext cx="327334" cy="369332"/>
          </a:xfrm>
          <a:prstGeom prst="rect">
            <a:avLst/>
          </a:prstGeom>
        </p:spPr>
        <p:txBody>
          <a:bodyPr wrap="none">
            <a:spAutoFit/>
          </a:bodyPr>
          <a:lstStyle/>
          <a:p>
            <a:r>
              <a:rPr lang="en-US"/>
              <a:t>D</a:t>
            </a:r>
          </a:p>
        </p:txBody>
      </p:sp>
      <p:sp>
        <p:nvSpPr>
          <p:cNvPr id="36" name="Rectangle 35"/>
          <p:cNvSpPr/>
          <p:nvPr/>
        </p:nvSpPr>
        <p:spPr>
          <a:xfrm>
            <a:off x="9868351" y="4724513"/>
            <a:ext cx="317716" cy="369332"/>
          </a:xfrm>
          <a:prstGeom prst="rect">
            <a:avLst/>
          </a:prstGeom>
        </p:spPr>
        <p:txBody>
          <a:bodyPr wrap="none">
            <a:spAutoFit/>
          </a:bodyPr>
          <a:lstStyle/>
          <a:p>
            <a:r>
              <a:rPr lang="en-US"/>
              <a:t>A</a:t>
            </a:r>
          </a:p>
        </p:txBody>
      </p:sp>
      <p:sp>
        <p:nvSpPr>
          <p:cNvPr id="37" name="Rectangle 36"/>
          <p:cNvSpPr/>
          <p:nvPr/>
        </p:nvSpPr>
        <p:spPr>
          <a:xfrm>
            <a:off x="10699531" y="4724513"/>
            <a:ext cx="317716" cy="369332"/>
          </a:xfrm>
          <a:prstGeom prst="rect">
            <a:avLst/>
          </a:prstGeom>
        </p:spPr>
        <p:txBody>
          <a:bodyPr wrap="none">
            <a:spAutoFit/>
          </a:bodyPr>
          <a:lstStyle/>
          <a:p>
            <a:r>
              <a:rPr lang="en-US"/>
              <a:t>B</a:t>
            </a:r>
          </a:p>
        </p:txBody>
      </p:sp>
      <p:sp>
        <p:nvSpPr>
          <p:cNvPr id="38" name="Rectangle 37"/>
          <p:cNvSpPr/>
          <p:nvPr/>
        </p:nvSpPr>
        <p:spPr>
          <a:xfrm>
            <a:off x="9859595" y="5618843"/>
            <a:ext cx="327334" cy="369332"/>
          </a:xfrm>
          <a:prstGeom prst="rect">
            <a:avLst/>
          </a:prstGeom>
        </p:spPr>
        <p:txBody>
          <a:bodyPr wrap="none">
            <a:spAutoFit/>
          </a:bodyPr>
          <a:lstStyle/>
          <a:p>
            <a:r>
              <a:rPr lang="en-US"/>
              <a:t>D</a:t>
            </a:r>
          </a:p>
        </p:txBody>
      </p:sp>
      <p:sp>
        <p:nvSpPr>
          <p:cNvPr id="39" name="Rectangle 38"/>
          <p:cNvSpPr/>
          <p:nvPr/>
        </p:nvSpPr>
        <p:spPr>
          <a:xfrm>
            <a:off x="10766760" y="5590406"/>
            <a:ext cx="317716" cy="369332"/>
          </a:xfrm>
          <a:prstGeom prst="rect">
            <a:avLst/>
          </a:prstGeom>
        </p:spPr>
        <p:txBody>
          <a:bodyPr wrap="none">
            <a:spAutoFit/>
          </a:bodyPr>
          <a:lstStyle/>
          <a:p>
            <a:r>
              <a:rPr lang="en-US"/>
              <a:t>C</a:t>
            </a:r>
          </a:p>
        </p:txBody>
      </p:sp>
    </p:spTree>
    <p:extLst>
      <p:ext uri="{BB962C8B-B14F-4D97-AF65-F5344CB8AC3E}">
        <p14:creationId xmlns:p14="http://schemas.microsoft.com/office/powerpoint/2010/main" val="1655889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314768" y="1579160"/>
            <a:ext cx="11709372" cy="5007078"/>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14768" y="383919"/>
            <a:ext cx="10515600" cy="1023565"/>
          </a:xfrm>
        </p:spPr>
        <p:txBody>
          <a:bodyPr/>
          <a:lstStyle/>
          <a:p>
            <a:r>
              <a:rPr lang="en-US"/>
              <a:t>Ce masoara entropia? Concluzie !</a:t>
            </a:r>
          </a:p>
        </p:txBody>
      </p:sp>
      <p:sp>
        <p:nvSpPr>
          <p:cNvPr id="3" name="Rectangle 2"/>
          <p:cNvSpPr/>
          <p:nvPr/>
        </p:nvSpPr>
        <p:spPr>
          <a:xfrm>
            <a:off x="838200" y="1822057"/>
            <a:ext cx="8395210" cy="1477328"/>
          </a:xfrm>
          <a:prstGeom prst="rect">
            <a:avLst/>
          </a:prstGeom>
        </p:spPr>
        <p:txBody>
          <a:bodyPr wrap="square">
            <a:spAutoFit/>
          </a:bodyPr>
          <a:lstStyle/>
          <a:p>
            <a:pPr marL="285750" indent="-285750">
              <a:buFont typeface="Arial" panose="020B0604020202020204" pitchFamily="34" charset="0"/>
              <a:buChar char="•"/>
            </a:pPr>
            <a:r>
              <a:rPr lang="en-US"/>
              <a:t>Entropia măsoară proporțiile, unde obiectele prezente în egală măsură într-o secvență, reprezintă entropia cu valoarea maximă. Îndepărtarea de la proporțiile egale arată o valoare a entropiei care devine din ce în ce mai mică.</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Cu alte cuvinte, ordinea obiectelor din secvență </a:t>
            </a:r>
            <a:r>
              <a:rPr lang="en-US" b="1"/>
              <a:t>nu</a:t>
            </a:r>
            <a:r>
              <a:rPr lang="en-US"/>
              <a:t> contează în cazul entropiei.</a:t>
            </a:r>
          </a:p>
        </p:txBody>
      </p:sp>
      <p:sp>
        <p:nvSpPr>
          <p:cNvPr id="4" name="Rectangle 3"/>
          <p:cNvSpPr/>
          <p:nvPr/>
        </p:nvSpPr>
        <p:spPr>
          <a:xfrm>
            <a:off x="525162" y="3567089"/>
            <a:ext cx="11498978" cy="2585323"/>
          </a:xfrm>
          <a:prstGeom prst="rect">
            <a:avLst/>
          </a:prstGeom>
        </p:spPr>
        <p:txBody>
          <a:bodyPr wrap="square">
            <a:spAutoFit/>
          </a:bodyPr>
          <a:lstStyle/>
          <a:p>
            <a:pPr marL="285750" indent="-285750">
              <a:buFont typeface="Arial" panose="020B0604020202020204" pitchFamily="34" charset="0"/>
              <a:buChar char="•"/>
            </a:pPr>
            <a:r>
              <a:rPr lang="en-US" u="sng"/>
              <a:t>Mențiune</a:t>
            </a:r>
            <a:r>
              <a:rPr lang="en-US"/>
              <a:t>: Prin menținerea entropiei localizate la niveluri mai mici decât mediul înconjurător, sistemele biologice sunt capabile să construiască informații și ordine. </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Acest lucru evidențiază faptul că sistemele biologice trebuie să disipeze entropia în mediul înconjurător pentru a construi ordinea locală. De exemplu, ordinea intr-un oras arunca entropia la gunoi.</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De exemplu, un produs ambalat conține mai multe obiecte care se află în același sistem de referință. După desigilare, sistemul de referință comun dispare și obiectele din pachet devin independente, astfel, mediul conține mai multe tipuri de obiecte și entropia crește. Entropia scade atunci când obiectele secundare sunt aruncate la gunoi.</a:t>
            </a:r>
          </a:p>
        </p:txBody>
      </p:sp>
      <p:sp>
        <p:nvSpPr>
          <p:cNvPr id="6" name="Rectangle 5"/>
          <p:cNvSpPr/>
          <p:nvPr/>
        </p:nvSpPr>
        <p:spPr>
          <a:xfrm>
            <a:off x="0" y="1326304"/>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Rectangle 6"/>
          <p:cNvSpPr/>
          <p:nvPr/>
        </p:nvSpPr>
        <p:spPr>
          <a:xfrm>
            <a:off x="0" y="3403121"/>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Rectangle 7"/>
          <p:cNvSpPr/>
          <p:nvPr/>
        </p:nvSpPr>
        <p:spPr>
          <a:xfrm>
            <a:off x="314768" y="6108059"/>
            <a:ext cx="11709372" cy="369332"/>
          </a:xfrm>
          <a:prstGeom prst="rect">
            <a:avLst/>
          </a:prstGeom>
          <a:solidFill>
            <a:schemeClr val="bg1">
              <a:lumMod val="50000"/>
            </a:schemeClr>
          </a:solidFill>
        </p:spPr>
        <p:txBody>
          <a:bodyPr wrap="square">
            <a:spAutoFit/>
          </a:bodyPr>
          <a:lstStyle/>
          <a:p>
            <a:r>
              <a:rPr lang="it-IT">
                <a:solidFill>
                  <a:schemeClr val="bg1"/>
                </a:solidFill>
              </a:rPr>
              <a:t> Este ca și cum valorile dintr-un array (sistem de referință comun) sunt atribuite fiecare unei variabile separate.</a:t>
            </a:r>
            <a:endParaRPr lang="en-US">
              <a:solidFill>
                <a:schemeClr val="bg1"/>
              </a:solidFill>
            </a:endParaRPr>
          </a:p>
        </p:txBody>
      </p:sp>
    </p:spTree>
    <p:extLst>
      <p:ext uri="{BB962C8B-B14F-4D97-AF65-F5344CB8AC3E}">
        <p14:creationId xmlns:p14="http://schemas.microsoft.com/office/powerpoint/2010/main" val="32395607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314768" y="802842"/>
            <a:ext cx="11709372" cy="566956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38094" y="24901"/>
            <a:ext cx="11709372" cy="757247"/>
          </a:xfrm>
        </p:spPr>
        <p:txBody>
          <a:bodyPr/>
          <a:lstStyle/>
          <a:p>
            <a:r>
              <a:rPr lang="it-IT"/>
              <a:t>Unde apare asocierea dintre dezordine și entropie?</a:t>
            </a:r>
            <a:endParaRPr lang="en-US"/>
          </a:p>
        </p:txBody>
      </p:sp>
      <p:sp>
        <p:nvSpPr>
          <p:cNvPr id="3" name="Content Placeholder 2"/>
          <p:cNvSpPr>
            <a:spLocks noGrp="1"/>
          </p:cNvSpPr>
          <p:nvPr>
            <p:ph idx="1"/>
          </p:nvPr>
        </p:nvSpPr>
        <p:spPr>
          <a:xfrm>
            <a:off x="838201" y="1313304"/>
            <a:ext cx="6075404" cy="4068055"/>
          </a:xfrm>
        </p:spPr>
        <p:txBody>
          <a:bodyPr>
            <a:normAutofit lnSpcReduction="10000"/>
          </a:bodyPr>
          <a:lstStyle/>
          <a:p>
            <a:r>
              <a:rPr lang="it-IT" sz="2400"/>
              <a:t>Când facem ordine într-o cameră, ALINIEM seturi de lucruri la un sistem de referință comun!</a:t>
            </a:r>
          </a:p>
          <a:p>
            <a:r>
              <a:rPr lang="it-IT" sz="2400">
                <a:solidFill>
                  <a:schemeClr val="tx1">
                    <a:lumMod val="50000"/>
                    <a:lumOff val="50000"/>
                  </a:schemeClr>
                </a:solidFill>
              </a:rPr>
              <a:t>Fiind aliniat la un sistem de referință comun, un obiect mai mare este emergent.</a:t>
            </a:r>
          </a:p>
          <a:p>
            <a:r>
              <a:rPr lang="it-IT" sz="2400"/>
              <a:t>Astfel, mai multe obiecte sunt reduse la un singur obiect mai mare.</a:t>
            </a:r>
          </a:p>
          <a:p>
            <a:r>
              <a:rPr lang="it-IT" sz="2400">
                <a:solidFill>
                  <a:schemeClr val="tx1">
                    <a:lumMod val="50000"/>
                    <a:lumOff val="50000"/>
                  </a:schemeClr>
                </a:solidFill>
              </a:rPr>
              <a:t>Prin urmare, entropia scade deoarece există mai puține tipuri de obiecte în cameră.</a:t>
            </a:r>
          </a:p>
          <a:p>
            <a:r>
              <a:rPr lang="it-IT" sz="2400"/>
              <a:t>Reducem numărul de sisteme de referință !</a:t>
            </a:r>
          </a:p>
          <a:p>
            <a:r>
              <a:rPr lang="it-IT" sz="2400"/>
              <a:t>Reducem entropia !</a:t>
            </a:r>
            <a:endParaRPr lang="en-US" sz="2400"/>
          </a:p>
        </p:txBody>
      </p:sp>
      <p:sp>
        <p:nvSpPr>
          <p:cNvPr id="5" name="Rectangle 4"/>
          <p:cNvSpPr/>
          <p:nvPr/>
        </p:nvSpPr>
        <p:spPr>
          <a:xfrm>
            <a:off x="4648553" y="5082634"/>
            <a:ext cx="2018501" cy="923330"/>
          </a:xfrm>
          <a:prstGeom prst="rect">
            <a:avLst/>
          </a:prstGeom>
        </p:spPr>
        <p:txBody>
          <a:bodyPr wrap="none">
            <a:spAutoFit/>
          </a:bodyPr>
          <a:lstStyle/>
          <a:p>
            <a:r>
              <a:rPr lang="pt-BR"/>
              <a:t>Sistem de referință:</a:t>
            </a:r>
          </a:p>
          <a:p>
            <a:r>
              <a:rPr lang="pt-BR"/>
              <a:t>- direcţie</a:t>
            </a:r>
          </a:p>
          <a:p>
            <a:r>
              <a:rPr lang="pt-BR"/>
              <a:t>- recipient</a:t>
            </a:r>
            <a:endParaRPr lang="en-US"/>
          </a:p>
        </p:txBody>
      </p:sp>
      <p:sp>
        <p:nvSpPr>
          <p:cNvPr id="6" name="Flowchart: Process 5"/>
          <p:cNvSpPr/>
          <p:nvPr/>
        </p:nvSpPr>
        <p:spPr>
          <a:xfrm>
            <a:off x="4453177" y="4980211"/>
            <a:ext cx="2285464" cy="1215377"/>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8" name="Rectangle 7"/>
          <p:cNvSpPr/>
          <p:nvPr/>
        </p:nvSpPr>
        <p:spPr>
          <a:xfrm>
            <a:off x="644514" y="904044"/>
            <a:ext cx="1049005" cy="369332"/>
          </a:xfrm>
          <a:prstGeom prst="rect">
            <a:avLst/>
          </a:prstGeom>
        </p:spPr>
        <p:txBody>
          <a:bodyPr wrap="none">
            <a:spAutoFit/>
          </a:bodyPr>
          <a:lstStyle/>
          <a:p>
            <a:r>
              <a:rPr lang="it-IT"/>
              <a:t>Exemplu:</a:t>
            </a:r>
            <a:endParaRPr lang="en-US"/>
          </a:p>
        </p:txBody>
      </p:sp>
      <p:sp>
        <p:nvSpPr>
          <p:cNvPr id="9" name="Rectangle 8"/>
          <p:cNvSpPr/>
          <p:nvPr/>
        </p:nvSpPr>
        <p:spPr>
          <a:xfrm>
            <a:off x="314768" y="6108059"/>
            <a:ext cx="11709372" cy="369332"/>
          </a:xfrm>
          <a:prstGeom prst="rect">
            <a:avLst/>
          </a:prstGeom>
          <a:solidFill>
            <a:schemeClr val="bg1">
              <a:lumMod val="50000"/>
            </a:schemeClr>
          </a:solidFill>
        </p:spPr>
        <p:txBody>
          <a:bodyPr wrap="square">
            <a:spAutoFit/>
          </a:bodyPr>
          <a:lstStyle/>
          <a:p>
            <a:r>
              <a:rPr lang="it-IT">
                <a:solidFill>
                  <a:schemeClr val="bg1"/>
                </a:solidFill>
              </a:rPr>
              <a:t> Codul rău intenționat sau normal se află sub aceeași umbrelă, doar că sistemul de referință ia forme diferite !</a:t>
            </a:r>
            <a:endParaRPr lang="en-US">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0163" y="4390808"/>
            <a:ext cx="4157419" cy="1552454"/>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91684" y="989667"/>
            <a:ext cx="4155898" cy="3109131"/>
          </a:xfrm>
          <a:prstGeom prst="rect">
            <a:avLst/>
          </a:prstGeom>
        </p:spPr>
      </p:pic>
      <p:sp>
        <p:nvSpPr>
          <p:cNvPr id="11" name="Flowchart: Process 10"/>
          <p:cNvSpPr/>
          <p:nvPr/>
        </p:nvSpPr>
        <p:spPr>
          <a:xfrm>
            <a:off x="7259596" y="901159"/>
            <a:ext cx="4399004" cy="332485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0" name="Rectangle 9"/>
          <p:cNvSpPr/>
          <p:nvPr/>
        </p:nvSpPr>
        <p:spPr>
          <a:xfrm>
            <a:off x="11096818" y="984678"/>
            <a:ext cx="458780" cy="369332"/>
          </a:xfrm>
          <a:prstGeom prst="rect">
            <a:avLst/>
          </a:prstGeom>
        </p:spPr>
        <p:txBody>
          <a:bodyPr wrap="none">
            <a:spAutoFit/>
          </a:bodyPr>
          <a:lstStyle/>
          <a:p>
            <a:r>
              <a:rPr lang="en-US">
                <a:solidFill>
                  <a:schemeClr val="bg1"/>
                </a:solidFill>
              </a:rPr>
              <a:t>(A)</a:t>
            </a:r>
          </a:p>
        </p:txBody>
      </p:sp>
      <p:sp>
        <p:nvSpPr>
          <p:cNvPr id="13" name="Rectangle 12"/>
          <p:cNvSpPr/>
          <p:nvPr/>
        </p:nvSpPr>
        <p:spPr>
          <a:xfrm>
            <a:off x="11096818" y="2567197"/>
            <a:ext cx="450764" cy="369332"/>
          </a:xfrm>
          <a:prstGeom prst="rect">
            <a:avLst/>
          </a:prstGeom>
        </p:spPr>
        <p:txBody>
          <a:bodyPr wrap="none">
            <a:spAutoFit/>
          </a:bodyPr>
          <a:lstStyle/>
          <a:p>
            <a:r>
              <a:rPr lang="en-US">
                <a:solidFill>
                  <a:schemeClr val="bg1"/>
                </a:solidFill>
              </a:rPr>
              <a:t>(B)</a:t>
            </a:r>
          </a:p>
        </p:txBody>
      </p:sp>
      <p:sp>
        <p:nvSpPr>
          <p:cNvPr id="14" name="Rectangle 13"/>
          <p:cNvSpPr/>
          <p:nvPr/>
        </p:nvSpPr>
        <p:spPr>
          <a:xfrm>
            <a:off x="7378992" y="4344690"/>
            <a:ext cx="458780" cy="369332"/>
          </a:xfrm>
          <a:prstGeom prst="rect">
            <a:avLst/>
          </a:prstGeom>
        </p:spPr>
        <p:txBody>
          <a:bodyPr wrap="none">
            <a:spAutoFit/>
          </a:bodyPr>
          <a:lstStyle/>
          <a:p>
            <a:r>
              <a:rPr lang="en-US">
                <a:solidFill>
                  <a:schemeClr val="bg1"/>
                </a:solidFill>
              </a:rPr>
              <a:t>(A)</a:t>
            </a:r>
          </a:p>
        </p:txBody>
      </p:sp>
      <p:sp>
        <p:nvSpPr>
          <p:cNvPr id="15" name="Rectangle 14"/>
          <p:cNvSpPr/>
          <p:nvPr/>
        </p:nvSpPr>
        <p:spPr>
          <a:xfrm>
            <a:off x="9460715" y="4360128"/>
            <a:ext cx="450764" cy="369332"/>
          </a:xfrm>
          <a:prstGeom prst="rect">
            <a:avLst/>
          </a:prstGeom>
        </p:spPr>
        <p:txBody>
          <a:bodyPr wrap="none">
            <a:spAutoFit/>
          </a:bodyPr>
          <a:lstStyle/>
          <a:p>
            <a:r>
              <a:rPr lang="en-US">
                <a:solidFill>
                  <a:schemeClr val="bg1"/>
                </a:solidFill>
              </a:rPr>
              <a:t>(B)</a:t>
            </a:r>
          </a:p>
        </p:txBody>
      </p:sp>
    </p:spTree>
    <p:extLst>
      <p:ext uri="{BB962C8B-B14F-4D97-AF65-F5344CB8AC3E}">
        <p14:creationId xmlns:p14="http://schemas.microsoft.com/office/powerpoint/2010/main" val="12336371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lowchart: Process 17"/>
          <p:cNvSpPr/>
          <p:nvPr/>
        </p:nvSpPr>
        <p:spPr>
          <a:xfrm>
            <a:off x="222093" y="977275"/>
            <a:ext cx="11709372" cy="5669560"/>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22093" y="134123"/>
            <a:ext cx="10515600" cy="722473"/>
          </a:xfrm>
        </p:spPr>
        <p:txBody>
          <a:bodyPr/>
          <a:lstStyle/>
          <a:p>
            <a:r>
              <a:rPr lang="en-US"/>
              <a:t>Pe scurt ! Entropia si sistemul de referință ! </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60928" y="1826094"/>
            <a:ext cx="5331145" cy="3971925"/>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654" y="1826093"/>
            <a:ext cx="5962650" cy="3971925"/>
          </a:xfrm>
          <a:prstGeom prst="rect">
            <a:avLst/>
          </a:prstGeom>
        </p:spPr>
      </p:pic>
      <p:sp>
        <p:nvSpPr>
          <p:cNvPr id="8" name="Rectangle 7"/>
          <p:cNvSpPr/>
          <p:nvPr/>
        </p:nvSpPr>
        <p:spPr>
          <a:xfrm>
            <a:off x="6460928" y="1179762"/>
            <a:ext cx="5331145" cy="646331"/>
          </a:xfrm>
          <a:prstGeom prst="rect">
            <a:avLst/>
          </a:prstGeom>
          <a:solidFill>
            <a:schemeClr val="tx1">
              <a:lumMod val="50000"/>
              <a:lumOff val="50000"/>
            </a:schemeClr>
          </a:solidFill>
        </p:spPr>
        <p:txBody>
          <a:bodyPr wrap="square">
            <a:spAutoFit/>
          </a:bodyPr>
          <a:lstStyle/>
          <a:p>
            <a:r>
              <a:rPr lang="pt-BR">
                <a:solidFill>
                  <a:schemeClr val="bg1"/>
                </a:solidFill>
              </a:rPr>
              <a:t>Ce valoare a entropiei putem observa din punct de vedere </a:t>
            </a:r>
            <a:r>
              <a:rPr lang="pt-BR" b="1">
                <a:solidFill>
                  <a:schemeClr val="bg1"/>
                </a:solidFill>
              </a:rPr>
              <a:t>spațial</a:t>
            </a:r>
            <a:r>
              <a:rPr lang="pt-BR">
                <a:solidFill>
                  <a:schemeClr val="bg1"/>
                </a:solidFill>
              </a:rPr>
              <a:t>?</a:t>
            </a:r>
            <a:endParaRPr lang="en-US">
              <a:solidFill>
                <a:schemeClr val="bg1"/>
              </a:solidFill>
            </a:endParaRPr>
          </a:p>
        </p:txBody>
      </p:sp>
      <p:sp>
        <p:nvSpPr>
          <p:cNvPr id="9" name="Rectangle 8"/>
          <p:cNvSpPr/>
          <p:nvPr/>
        </p:nvSpPr>
        <p:spPr>
          <a:xfrm>
            <a:off x="377654" y="1179762"/>
            <a:ext cx="5962650" cy="646331"/>
          </a:xfrm>
          <a:prstGeom prst="rect">
            <a:avLst/>
          </a:prstGeom>
          <a:solidFill>
            <a:schemeClr val="tx1">
              <a:lumMod val="50000"/>
              <a:lumOff val="50000"/>
            </a:schemeClr>
          </a:solidFill>
        </p:spPr>
        <p:txBody>
          <a:bodyPr wrap="square">
            <a:spAutoFit/>
          </a:bodyPr>
          <a:lstStyle/>
          <a:p>
            <a:r>
              <a:rPr lang="it-IT">
                <a:solidFill>
                  <a:schemeClr val="bg1"/>
                </a:solidFill>
              </a:rPr>
              <a:t>Care dintre următoarele cazuri prezintă cea mai mare valoare </a:t>
            </a:r>
          </a:p>
          <a:p>
            <a:r>
              <a:rPr lang="it-IT">
                <a:solidFill>
                  <a:schemeClr val="bg1"/>
                </a:solidFill>
              </a:rPr>
              <a:t>a entropiei din punct de vedere </a:t>
            </a:r>
            <a:r>
              <a:rPr lang="it-IT" b="1">
                <a:solidFill>
                  <a:schemeClr val="bg1"/>
                </a:solidFill>
              </a:rPr>
              <a:t>spațial</a:t>
            </a:r>
            <a:r>
              <a:rPr lang="it-IT">
                <a:solidFill>
                  <a:schemeClr val="bg1"/>
                </a:solidFill>
              </a:rPr>
              <a:t>?</a:t>
            </a:r>
            <a:endParaRPr lang="en-US">
              <a:solidFill>
                <a:schemeClr val="bg1"/>
              </a:solidFill>
            </a:endParaRPr>
          </a:p>
        </p:txBody>
      </p:sp>
      <p:sp>
        <p:nvSpPr>
          <p:cNvPr id="10" name="Rectangle 9"/>
          <p:cNvSpPr/>
          <p:nvPr/>
        </p:nvSpPr>
        <p:spPr>
          <a:xfrm>
            <a:off x="6460928" y="5798018"/>
            <a:ext cx="5331145" cy="646331"/>
          </a:xfrm>
          <a:prstGeom prst="rect">
            <a:avLst/>
          </a:prstGeom>
          <a:solidFill>
            <a:schemeClr val="tx1">
              <a:lumMod val="50000"/>
              <a:lumOff val="50000"/>
            </a:schemeClr>
          </a:solidFill>
        </p:spPr>
        <p:txBody>
          <a:bodyPr wrap="square">
            <a:spAutoFit/>
          </a:bodyPr>
          <a:lstStyle/>
          <a:p>
            <a:r>
              <a:rPr lang="pt-BR">
                <a:solidFill>
                  <a:schemeClr val="bg1"/>
                </a:solidFill>
              </a:rPr>
              <a:t>Ce valoare a entropiei putem observa din punct de vedere al </a:t>
            </a:r>
            <a:r>
              <a:rPr lang="pt-BR" b="1">
                <a:solidFill>
                  <a:schemeClr val="bg1"/>
                </a:solidFill>
              </a:rPr>
              <a:t>informatiei</a:t>
            </a:r>
            <a:r>
              <a:rPr lang="pt-BR">
                <a:solidFill>
                  <a:schemeClr val="bg1"/>
                </a:solidFill>
              </a:rPr>
              <a:t>?</a:t>
            </a:r>
            <a:endParaRPr lang="en-US">
              <a:solidFill>
                <a:schemeClr val="bg1"/>
              </a:solidFill>
            </a:endParaRPr>
          </a:p>
        </p:txBody>
      </p:sp>
      <p:sp>
        <p:nvSpPr>
          <p:cNvPr id="11" name="Rectangle 10"/>
          <p:cNvSpPr/>
          <p:nvPr/>
        </p:nvSpPr>
        <p:spPr>
          <a:xfrm>
            <a:off x="377654" y="5798018"/>
            <a:ext cx="5962650" cy="646331"/>
          </a:xfrm>
          <a:prstGeom prst="rect">
            <a:avLst/>
          </a:prstGeom>
          <a:solidFill>
            <a:schemeClr val="tx1">
              <a:lumMod val="50000"/>
              <a:lumOff val="50000"/>
            </a:schemeClr>
          </a:solidFill>
        </p:spPr>
        <p:txBody>
          <a:bodyPr wrap="square">
            <a:spAutoFit/>
          </a:bodyPr>
          <a:lstStyle/>
          <a:p>
            <a:r>
              <a:rPr lang="pt-BR">
                <a:solidFill>
                  <a:schemeClr val="bg1"/>
                </a:solidFill>
              </a:rPr>
              <a:t>Care dintre următoarele cazuri prezintă cea mai mare valoare </a:t>
            </a:r>
          </a:p>
          <a:p>
            <a:r>
              <a:rPr lang="pt-BR">
                <a:solidFill>
                  <a:schemeClr val="bg1"/>
                </a:solidFill>
              </a:rPr>
              <a:t>a entropiei din punct de vedere al </a:t>
            </a:r>
            <a:r>
              <a:rPr lang="pt-BR" b="1">
                <a:solidFill>
                  <a:schemeClr val="bg1"/>
                </a:solidFill>
              </a:rPr>
              <a:t>informatiei</a:t>
            </a:r>
            <a:r>
              <a:rPr lang="pt-BR">
                <a:solidFill>
                  <a:schemeClr val="bg1"/>
                </a:solidFill>
              </a:rPr>
              <a:t>?</a:t>
            </a:r>
          </a:p>
        </p:txBody>
      </p:sp>
      <p:sp>
        <p:nvSpPr>
          <p:cNvPr id="12" name="Rectangle 11"/>
          <p:cNvSpPr/>
          <p:nvPr/>
        </p:nvSpPr>
        <p:spPr>
          <a:xfrm>
            <a:off x="536672" y="2063726"/>
            <a:ext cx="442750" cy="369332"/>
          </a:xfrm>
          <a:prstGeom prst="rect">
            <a:avLst/>
          </a:prstGeom>
        </p:spPr>
        <p:txBody>
          <a:bodyPr wrap="none">
            <a:spAutoFit/>
          </a:bodyPr>
          <a:lstStyle/>
          <a:p>
            <a:r>
              <a:rPr lang="en-US">
                <a:solidFill>
                  <a:schemeClr val="bg1"/>
                </a:solidFill>
              </a:rPr>
              <a:t>(1)</a:t>
            </a:r>
          </a:p>
        </p:txBody>
      </p:sp>
      <p:sp>
        <p:nvSpPr>
          <p:cNvPr id="13" name="Rectangle 12"/>
          <p:cNvSpPr/>
          <p:nvPr/>
        </p:nvSpPr>
        <p:spPr>
          <a:xfrm>
            <a:off x="2357234" y="2063726"/>
            <a:ext cx="442750" cy="369332"/>
          </a:xfrm>
          <a:prstGeom prst="rect">
            <a:avLst/>
          </a:prstGeom>
        </p:spPr>
        <p:txBody>
          <a:bodyPr wrap="none">
            <a:spAutoFit/>
          </a:bodyPr>
          <a:lstStyle/>
          <a:p>
            <a:r>
              <a:rPr lang="en-US">
                <a:solidFill>
                  <a:schemeClr val="bg1"/>
                </a:solidFill>
              </a:rPr>
              <a:t>(2)</a:t>
            </a:r>
          </a:p>
        </p:txBody>
      </p:sp>
      <p:sp>
        <p:nvSpPr>
          <p:cNvPr id="14" name="Rectangle 13"/>
          <p:cNvSpPr/>
          <p:nvPr/>
        </p:nvSpPr>
        <p:spPr>
          <a:xfrm>
            <a:off x="4241640" y="2063726"/>
            <a:ext cx="442750" cy="369332"/>
          </a:xfrm>
          <a:prstGeom prst="rect">
            <a:avLst/>
          </a:prstGeom>
        </p:spPr>
        <p:txBody>
          <a:bodyPr wrap="none">
            <a:spAutoFit/>
          </a:bodyPr>
          <a:lstStyle/>
          <a:p>
            <a:r>
              <a:rPr lang="en-US">
                <a:solidFill>
                  <a:schemeClr val="bg1"/>
                </a:solidFill>
              </a:rPr>
              <a:t>(3)</a:t>
            </a:r>
          </a:p>
        </p:txBody>
      </p:sp>
      <p:sp>
        <p:nvSpPr>
          <p:cNvPr id="15" name="Rectangle 14"/>
          <p:cNvSpPr/>
          <p:nvPr/>
        </p:nvSpPr>
        <p:spPr>
          <a:xfrm>
            <a:off x="536672" y="3812055"/>
            <a:ext cx="442750" cy="369332"/>
          </a:xfrm>
          <a:prstGeom prst="rect">
            <a:avLst/>
          </a:prstGeom>
        </p:spPr>
        <p:txBody>
          <a:bodyPr wrap="none">
            <a:spAutoFit/>
          </a:bodyPr>
          <a:lstStyle/>
          <a:p>
            <a:r>
              <a:rPr lang="en-US">
                <a:solidFill>
                  <a:schemeClr val="bg1"/>
                </a:solidFill>
              </a:rPr>
              <a:t>(4)</a:t>
            </a:r>
          </a:p>
        </p:txBody>
      </p:sp>
      <p:sp>
        <p:nvSpPr>
          <p:cNvPr id="16" name="Rectangle 15"/>
          <p:cNvSpPr/>
          <p:nvPr/>
        </p:nvSpPr>
        <p:spPr>
          <a:xfrm>
            <a:off x="2357234" y="3812055"/>
            <a:ext cx="442750" cy="369332"/>
          </a:xfrm>
          <a:prstGeom prst="rect">
            <a:avLst/>
          </a:prstGeom>
        </p:spPr>
        <p:txBody>
          <a:bodyPr wrap="none">
            <a:spAutoFit/>
          </a:bodyPr>
          <a:lstStyle/>
          <a:p>
            <a:r>
              <a:rPr lang="en-US">
                <a:solidFill>
                  <a:schemeClr val="bg1"/>
                </a:solidFill>
              </a:rPr>
              <a:t>(5)</a:t>
            </a:r>
          </a:p>
        </p:txBody>
      </p:sp>
      <p:sp>
        <p:nvSpPr>
          <p:cNvPr id="17" name="Rectangle 16"/>
          <p:cNvSpPr/>
          <p:nvPr/>
        </p:nvSpPr>
        <p:spPr>
          <a:xfrm>
            <a:off x="4243258" y="3812055"/>
            <a:ext cx="442750" cy="369332"/>
          </a:xfrm>
          <a:prstGeom prst="rect">
            <a:avLst/>
          </a:prstGeom>
        </p:spPr>
        <p:txBody>
          <a:bodyPr wrap="none">
            <a:spAutoFit/>
          </a:bodyPr>
          <a:lstStyle/>
          <a:p>
            <a:r>
              <a:rPr lang="en-US">
                <a:solidFill>
                  <a:schemeClr val="bg1"/>
                </a:solidFill>
              </a:rPr>
              <a:t>(6)</a:t>
            </a:r>
          </a:p>
        </p:txBody>
      </p:sp>
    </p:spTree>
    <p:extLst>
      <p:ext uri="{BB962C8B-B14F-4D97-AF65-F5344CB8AC3E}">
        <p14:creationId xmlns:p14="http://schemas.microsoft.com/office/powerpoint/2010/main" val="4375571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50701" y="-791"/>
            <a:ext cx="2341299" cy="1204097"/>
          </a:xfrm>
          <a:prstGeom prst="rect">
            <a:avLst/>
          </a:prstGeom>
        </p:spPr>
      </p:pic>
      <p:pic>
        <p:nvPicPr>
          <p:cNvPr id="36" name="Picture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09925" y="-1826"/>
            <a:ext cx="1806146" cy="1204097"/>
          </a:xfrm>
          <a:prstGeom prst="rect">
            <a:avLst/>
          </a:prstGeom>
        </p:spPr>
      </p:pic>
      <p:sp>
        <p:nvSpPr>
          <p:cNvPr id="38" name="Flowchart: Process 37"/>
          <p:cNvSpPr/>
          <p:nvPr/>
        </p:nvSpPr>
        <p:spPr>
          <a:xfrm>
            <a:off x="222093" y="1699053"/>
            <a:ext cx="11709372" cy="4947781"/>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6786" y="23429"/>
            <a:ext cx="10515600" cy="1050804"/>
          </a:xfrm>
        </p:spPr>
        <p:txBody>
          <a:bodyPr/>
          <a:lstStyle/>
          <a:p>
            <a:r>
              <a:rPr lang="pt-BR"/>
              <a:t>Sistemul de referință contează!</a:t>
            </a:r>
            <a:endParaRPr lang="en-US"/>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460928" y="2165906"/>
            <a:ext cx="5331145" cy="3971925"/>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7654" y="2165905"/>
            <a:ext cx="5962650" cy="3971925"/>
          </a:xfrm>
          <a:prstGeom prst="rect">
            <a:avLst/>
          </a:prstGeom>
        </p:spPr>
      </p:pic>
      <p:sp>
        <p:nvSpPr>
          <p:cNvPr id="3" name="Rectangle 2"/>
          <p:cNvSpPr/>
          <p:nvPr/>
        </p:nvSpPr>
        <p:spPr>
          <a:xfrm>
            <a:off x="1290434" y="3046626"/>
            <a:ext cx="317716" cy="369332"/>
          </a:xfrm>
          <a:prstGeom prst="rect">
            <a:avLst/>
          </a:prstGeom>
        </p:spPr>
        <p:txBody>
          <a:bodyPr wrap="none">
            <a:spAutoFit/>
          </a:bodyPr>
          <a:lstStyle/>
          <a:p>
            <a:r>
              <a:rPr lang="en-US"/>
              <a:t>A</a:t>
            </a:r>
          </a:p>
        </p:txBody>
      </p:sp>
      <p:sp>
        <p:nvSpPr>
          <p:cNvPr id="10" name="Rectangle 9"/>
          <p:cNvSpPr/>
          <p:nvPr/>
        </p:nvSpPr>
        <p:spPr>
          <a:xfrm>
            <a:off x="2826791" y="3046626"/>
            <a:ext cx="317716" cy="369332"/>
          </a:xfrm>
          <a:prstGeom prst="rect">
            <a:avLst/>
          </a:prstGeom>
        </p:spPr>
        <p:txBody>
          <a:bodyPr wrap="none">
            <a:spAutoFit/>
          </a:bodyPr>
          <a:lstStyle/>
          <a:p>
            <a:r>
              <a:rPr lang="en-US"/>
              <a:t>A</a:t>
            </a:r>
          </a:p>
        </p:txBody>
      </p:sp>
      <p:sp>
        <p:nvSpPr>
          <p:cNvPr id="11" name="Rectangle 10"/>
          <p:cNvSpPr/>
          <p:nvPr/>
        </p:nvSpPr>
        <p:spPr>
          <a:xfrm>
            <a:off x="3358979" y="3231292"/>
            <a:ext cx="317716" cy="369332"/>
          </a:xfrm>
          <a:prstGeom prst="rect">
            <a:avLst/>
          </a:prstGeom>
        </p:spPr>
        <p:txBody>
          <a:bodyPr wrap="none">
            <a:spAutoFit/>
          </a:bodyPr>
          <a:lstStyle/>
          <a:p>
            <a:r>
              <a:rPr lang="en-US"/>
              <a:t>B</a:t>
            </a:r>
          </a:p>
        </p:txBody>
      </p:sp>
      <p:sp>
        <p:nvSpPr>
          <p:cNvPr id="12" name="Rectangle 11"/>
          <p:cNvSpPr/>
          <p:nvPr/>
        </p:nvSpPr>
        <p:spPr>
          <a:xfrm>
            <a:off x="4531925" y="3083696"/>
            <a:ext cx="317716" cy="369332"/>
          </a:xfrm>
          <a:prstGeom prst="rect">
            <a:avLst/>
          </a:prstGeom>
        </p:spPr>
        <p:txBody>
          <a:bodyPr wrap="none">
            <a:spAutoFit/>
          </a:bodyPr>
          <a:lstStyle/>
          <a:p>
            <a:r>
              <a:rPr lang="en-US"/>
              <a:t>B</a:t>
            </a:r>
          </a:p>
        </p:txBody>
      </p:sp>
      <p:sp>
        <p:nvSpPr>
          <p:cNvPr id="13" name="Rectangle 12"/>
          <p:cNvSpPr/>
          <p:nvPr/>
        </p:nvSpPr>
        <p:spPr>
          <a:xfrm>
            <a:off x="4878581" y="3046626"/>
            <a:ext cx="317716" cy="369332"/>
          </a:xfrm>
          <a:prstGeom prst="rect">
            <a:avLst/>
          </a:prstGeom>
        </p:spPr>
        <p:txBody>
          <a:bodyPr wrap="none">
            <a:spAutoFit/>
          </a:bodyPr>
          <a:lstStyle/>
          <a:p>
            <a:r>
              <a:rPr lang="en-US"/>
              <a:t>A</a:t>
            </a:r>
          </a:p>
        </p:txBody>
      </p:sp>
      <p:sp>
        <p:nvSpPr>
          <p:cNvPr id="14" name="Rectangle 13"/>
          <p:cNvSpPr/>
          <p:nvPr/>
        </p:nvSpPr>
        <p:spPr>
          <a:xfrm>
            <a:off x="5143683" y="2522340"/>
            <a:ext cx="317716" cy="369332"/>
          </a:xfrm>
          <a:prstGeom prst="rect">
            <a:avLst/>
          </a:prstGeom>
        </p:spPr>
        <p:txBody>
          <a:bodyPr wrap="none">
            <a:spAutoFit/>
          </a:bodyPr>
          <a:lstStyle/>
          <a:p>
            <a:r>
              <a:rPr lang="en-US"/>
              <a:t>C</a:t>
            </a:r>
          </a:p>
        </p:txBody>
      </p:sp>
      <p:sp>
        <p:nvSpPr>
          <p:cNvPr id="15" name="Rectangle 14"/>
          <p:cNvSpPr/>
          <p:nvPr/>
        </p:nvSpPr>
        <p:spPr>
          <a:xfrm>
            <a:off x="5210919" y="3083696"/>
            <a:ext cx="327334" cy="369332"/>
          </a:xfrm>
          <a:prstGeom prst="rect">
            <a:avLst/>
          </a:prstGeom>
        </p:spPr>
        <p:txBody>
          <a:bodyPr wrap="none">
            <a:spAutoFit/>
          </a:bodyPr>
          <a:lstStyle/>
          <a:p>
            <a:r>
              <a:rPr lang="en-US"/>
              <a:t>D</a:t>
            </a:r>
          </a:p>
        </p:txBody>
      </p:sp>
      <p:sp>
        <p:nvSpPr>
          <p:cNvPr id="16" name="Rectangle 15"/>
          <p:cNvSpPr/>
          <p:nvPr/>
        </p:nvSpPr>
        <p:spPr>
          <a:xfrm>
            <a:off x="4984825" y="3522876"/>
            <a:ext cx="296876" cy="369332"/>
          </a:xfrm>
          <a:prstGeom prst="rect">
            <a:avLst/>
          </a:prstGeom>
        </p:spPr>
        <p:txBody>
          <a:bodyPr wrap="none">
            <a:spAutoFit/>
          </a:bodyPr>
          <a:lstStyle/>
          <a:p>
            <a:r>
              <a:rPr lang="en-US"/>
              <a:t>E</a:t>
            </a:r>
          </a:p>
        </p:txBody>
      </p:sp>
      <p:sp>
        <p:nvSpPr>
          <p:cNvPr id="17" name="Rectangle 16"/>
          <p:cNvSpPr/>
          <p:nvPr/>
        </p:nvSpPr>
        <p:spPr>
          <a:xfrm>
            <a:off x="5566740" y="3375280"/>
            <a:ext cx="290464" cy="369332"/>
          </a:xfrm>
          <a:prstGeom prst="rect">
            <a:avLst/>
          </a:prstGeom>
        </p:spPr>
        <p:txBody>
          <a:bodyPr wrap="none">
            <a:spAutoFit/>
          </a:bodyPr>
          <a:lstStyle/>
          <a:p>
            <a:r>
              <a:rPr lang="en-US"/>
              <a:t>F</a:t>
            </a:r>
          </a:p>
        </p:txBody>
      </p:sp>
      <p:sp>
        <p:nvSpPr>
          <p:cNvPr id="18" name="Rectangle 17"/>
          <p:cNvSpPr/>
          <p:nvPr/>
        </p:nvSpPr>
        <p:spPr>
          <a:xfrm>
            <a:off x="857907" y="4817761"/>
            <a:ext cx="317716" cy="369332"/>
          </a:xfrm>
          <a:prstGeom prst="rect">
            <a:avLst/>
          </a:prstGeom>
        </p:spPr>
        <p:txBody>
          <a:bodyPr wrap="none">
            <a:spAutoFit/>
          </a:bodyPr>
          <a:lstStyle/>
          <a:p>
            <a:r>
              <a:rPr lang="en-US"/>
              <a:t>A</a:t>
            </a:r>
          </a:p>
        </p:txBody>
      </p:sp>
      <p:sp>
        <p:nvSpPr>
          <p:cNvPr id="19" name="Rectangle 18"/>
          <p:cNvSpPr/>
          <p:nvPr/>
        </p:nvSpPr>
        <p:spPr>
          <a:xfrm>
            <a:off x="2509075" y="4718907"/>
            <a:ext cx="317716" cy="369332"/>
          </a:xfrm>
          <a:prstGeom prst="rect">
            <a:avLst/>
          </a:prstGeom>
        </p:spPr>
        <p:txBody>
          <a:bodyPr wrap="none">
            <a:spAutoFit/>
          </a:bodyPr>
          <a:lstStyle/>
          <a:p>
            <a:r>
              <a:rPr lang="en-US"/>
              <a:t>A</a:t>
            </a:r>
          </a:p>
        </p:txBody>
      </p:sp>
      <p:sp>
        <p:nvSpPr>
          <p:cNvPr id="20" name="Rectangle 19"/>
          <p:cNvSpPr/>
          <p:nvPr/>
        </p:nvSpPr>
        <p:spPr>
          <a:xfrm>
            <a:off x="4214209" y="5182649"/>
            <a:ext cx="317716" cy="369332"/>
          </a:xfrm>
          <a:prstGeom prst="rect">
            <a:avLst/>
          </a:prstGeom>
        </p:spPr>
        <p:txBody>
          <a:bodyPr wrap="none">
            <a:spAutoFit/>
          </a:bodyPr>
          <a:lstStyle/>
          <a:p>
            <a:r>
              <a:rPr lang="en-US"/>
              <a:t>A</a:t>
            </a:r>
          </a:p>
        </p:txBody>
      </p:sp>
      <p:sp>
        <p:nvSpPr>
          <p:cNvPr id="21" name="Rectangle 20"/>
          <p:cNvSpPr/>
          <p:nvPr/>
        </p:nvSpPr>
        <p:spPr>
          <a:xfrm>
            <a:off x="1345510" y="4638101"/>
            <a:ext cx="317716" cy="369332"/>
          </a:xfrm>
          <a:prstGeom prst="rect">
            <a:avLst/>
          </a:prstGeom>
        </p:spPr>
        <p:txBody>
          <a:bodyPr wrap="none">
            <a:spAutoFit/>
          </a:bodyPr>
          <a:lstStyle/>
          <a:p>
            <a:r>
              <a:rPr lang="en-US"/>
              <a:t>B</a:t>
            </a:r>
          </a:p>
        </p:txBody>
      </p:sp>
      <p:sp>
        <p:nvSpPr>
          <p:cNvPr id="22" name="Rectangle 21"/>
          <p:cNvSpPr/>
          <p:nvPr/>
        </p:nvSpPr>
        <p:spPr>
          <a:xfrm>
            <a:off x="1603238" y="5087066"/>
            <a:ext cx="317716" cy="369332"/>
          </a:xfrm>
          <a:prstGeom prst="rect">
            <a:avLst/>
          </a:prstGeom>
        </p:spPr>
        <p:txBody>
          <a:bodyPr wrap="none">
            <a:spAutoFit/>
          </a:bodyPr>
          <a:lstStyle/>
          <a:p>
            <a:r>
              <a:rPr lang="en-US"/>
              <a:t>C</a:t>
            </a:r>
          </a:p>
        </p:txBody>
      </p:sp>
      <p:sp>
        <p:nvSpPr>
          <p:cNvPr id="23" name="Rectangle 22"/>
          <p:cNvSpPr/>
          <p:nvPr/>
        </p:nvSpPr>
        <p:spPr>
          <a:xfrm>
            <a:off x="2882344" y="4903573"/>
            <a:ext cx="317716" cy="369332"/>
          </a:xfrm>
          <a:prstGeom prst="rect">
            <a:avLst/>
          </a:prstGeom>
        </p:spPr>
        <p:txBody>
          <a:bodyPr wrap="none">
            <a:spAutoFit/>
          </a:bodyPr>
          <a:lstStyle/>
          <a:p>
            <a:r>
              <a:rPr lang="en-US"/>
              <a:t>B</a:t>
            </a:r>
          </a:p>
        </p:txBody>
      </p:sp>
      <p:sp>
        <p:nvSpPr>
          <p:cNvPr id="24" name="Rectangle 23"/>
          <p:cNvSpPr/>
          <p:nvPr/>
        </p:nvSpPr>
        <p:spPr>
          <a:xfrm>
            <a:off x="3098639" y="5367315"/>
            <a:ext cx="317716" cy="369332"/>
          </a:xfrm>
          <a:prstGeom prst="rect">
            <a:avLst/>
          </a:prstGeom>
        </p:spPr>
        <p:txBody>
          <a:bodyPr wrap="none">
            <a:spAutoFit/>
          </a:bodyPr>
          <a:lstStyle/>
          <a:p>
            <a:r>
              <a:rPr lang="en-US"/>
              <a:t>C</a:t>
            </a:r>
          </a:p>
        </p:txBody>
      </p:sp>
      <p:sp>
        <p:nvSpPr>
          <p:cNvPr id="25" name="Rectangle 24"/>
          <p:cNvSpPr/>
          <p:nvPr/>
        </p:nvSpPr>
        <p:spPr>
          <a:xfrm>
            <a:off x="3465518" y="4448429"/>
            <a:ext cx="327334" cy="369332"/>
          </a:xfrm>
          <a:prstGeom prst="rect">
            <a:avLst/>
          </a:prstGeom>
        </p:spPr>
        <p:txBody>
          <a:bodyPr wrap="none">
            <a:spAutoFit/>
          </a:bodyPr>
          <a:lstStyle/>
          <a:p>
            <a:r>
              <a:rPr lang="en-US"/>
              <a:t>D</a:t>
            </a:r>
          </a:p>
        </p:txBody>
      </p:sp>
      <p:sp>
        <p:nvSpPr>
          <p:cNvPr id="26" name="Rectangle 25"/>
          <p:cNvSpPr/>
          <p:nvPr/>
        </p:nvSpPr>
        <p:spPr>
          <a:xfrm>
            <a:off x="3422349" y="4833686"/>
            <a:ext cx="296876" cy="369332"/>
          </a:xfrm>
          <a:prstGeom prst="rect">
            <a:avLst/>
          </a:prstGeom>
        </p:spPr>
        <p:txBody>
          <a:bodyPr wrap="none">
            <a:spAutoFit/>
          </a:bodyPr>
          <a:lstStyle/>
          <a:p>
            <a:r>
              <a:rPr lang="en-US"/>
              <a:t>E</a:t>
            </a:r>
          </a:p>
        </p:txBody>
      </p:sp>
      <p:sp>
        <p:nvSpPr>
          <p:cNvPr id="27" name="Rectangle 26"/>
          <p:cNvSpPr/>
          <p:nvPr/>
        </p:nvSpPr>
        <p:spPr>
          <a:xfrm>
            <a:off x="3365699" y="5367315"/>
            <a:ext cx="290464" cy="369332"/>
          </a:xfrm>
          <a:prstGeom prst="rect">
            <a:avLst/>
          </a:prstGeom>
        </p:spPr>
        <p:txBody>
          <a:bodyPr wrap="none">
            <a:spAutoFit/>
          </a:bodyPr>
          <a:lstStyle/>
          <a:p>
            <a:r>
              <a:rPr lang="en-US"/>
              <a:t>F</a:t>
            </a:r>
          </a:p>
        </p:txBody>
      </p:sp>
      <p:sp>
        <p:nvSpPr>
          <p:cNvPr id="28" name="Rectangle 27"/>
          <p:cNvSpPr/>
          <p:nvPr/>
        </p:nvSpPr>
        <p:spPr>
          <a:xfrm>
            <a:off x="4001385" y="4903573"/>
            <a:ext cx="330540" cy="369332"/>
          </a:xfrm>
          <a:prstGeom prst="rect">
            <a:avLst/>
          </a:prstGeom>
        </p:spPr>
        <p:txBody>
          <a:bodyPr wrap="none">
            <a:spAutoFit/>
          </a:bodyPr>
          <a:lstStyle/>
          <a:p>
            <a:r>
              <a:rPr lang="en-US"/>
              <a:t>G</a:t>
            </a:r>
          </a:p>
        </p:txBody>
      </p:sp>
      <p:sp>
        <p:nvSpPr>
          <p:cNvPr id="29" name="Rectangle 28"/>
          <p:cNvSpPr/>
          <p:nvPr/>
        </p:nvSpPr>
        <p:spPr>
          <a:xfrm>
            <a:off x="4886018" y="5029536"/>
            <a:ext cx="317716" cy="369332"/>
          </a:xfrm>
          <a:prstGeom prst="rect">
            <a:avLst/>
          </a:prstGeom>
        </p:spPr>
        <p:txBody>
          <a:bodyPr wrap="none">
            <a:spAutoFit/>
          </a:bodyPr>
          <a:lstStyle/>
          <a:p>
            <a:r>
              <a:rPr lang="en-US"/>
              <a:t>B</a:t>
            </a:r>
          </a:p>
        </p:txBody>
      </p:sp>
      <p:sp>
        <p:nvSpPr>
          <p:cNvPr id="30" name="Rectangle 29"/>
          <p:cNvSpPr/>
          <p:nvPr/>
        </p:nvSpPr>
        <p:spPr>
          <a:xfrm>
            <a:off x="5143683" y="4076874"/>
            <a:ext cx="317716" cy="369332"/>
          </a:xfrm>
          <a:prstGeom prst="rect">
            <a:avLst/>
          </a:prstGeom>
        </p:spPr>
        <p:txBody>
          <a:bodyPr wrap="none">
            <a:spAutoFit/>
          </a:bodyPr>
          <a:lstStyle/>
          <a:p>
            <a:r>
              <a:rPr lang="en-US"/>
              <a:t>C</a:t>
            </a:r>
          </a:p>
        </p:txBody>
      </p:sp>
      <p:sp>
        <p:nvSpPr>
          <p:cNvPr id="31" name="Rectangle 30"/>
          <p:cNvSpPr/>
          <p:nvPr/>
        </p:nvSpPr>
        <p:spPr>
          <a:xfrm>
            <a:off x="5566740" y="5182649"/>
            <a:ext cx="327334" cy="369332"/>
          </a:xfrm>
          <a:prstGeom prst="rect">
            <a:avLst/>
          </a:prstGeom>
        </p:spPr>
        <p:txBody>
          <a:bodyPr wrap="none">
            <a:spAutoFit/>
          </a:bodyPr>
          <a:lstStyle/>
          <a:p>
            <a:r>
              <a:rPr lang="en-US"/>
              <a:t>D</a:t>
            </a:r>
          </a:p>
        </p:txBody>
      </p:sp>
      <p:sp>
        <p:nvSpPr>
          <p:cNvPr id="32" name="Rectangle 31"/>
          <p:cNvSpPr/>
          <p:nvPr/>
        </p:nvSpPr>
        <p:spPr>
          <a:xfrm>
            <a:off x="7691135" y="3149247"/>
            <a:ext cx="896399" cy="1569660"/>
          </a:xfrm>
          <a:prstGeom prst="rect">
            <a:avLst/>
          </a:prstGeom>
        </p:spPr>
        <p:txBody>
          <a:bodyPr wrap="none">
            <a:spAutoFit/>
          </a:bodyPr>
          <a:lstStyle/>
          <a:p>
            <a:r>
              <a:rPr lang="en-US" sz="9600">
                <a:solidFill>
                  <a:schemeClr val="bg1"/>
                </a:solidFill>
              </a:rPr>
              <a:t>A</a:t>
            </a:r>
          </a:p>
        </p:txBody>
      </p:sp>
      <p:sp>
        <p:nvSpPr>
          <p:cNvPr id="33" name="Rectangle 32"/>
          <p:cNvSpPr/>
          <p:nvPr/>
        </p:nvSpPr>
        <p:spPr>
          <a:xfrm>
            <a:off x="10194222" y="3702072"/>
            <a:ext cx="896399" cy="1569660"/>
          </a:xfrm>
          <a:prstGeom prst="rect">
            <a:avLst/>
          </a:prstGeom>
        </p:spPr>
        <p:txBody>
          <a:bodyPr wrap="none">
            <a:spAutoFit/>
          </a:bodyPr>
          <a:lstStyle/>
          <a:p>
            <a:r>
              <a:rPr lang="en-US" sz="9600">
                <a:solidFill>
                  <a:schemeClr val="bg1"/>
                </a:solidFill>
              </a:rPr>
              <a:t>A</a:t>
            </a:r>
          </a:p>
        </p:txBody>
      </p:sp>
      <p:sp>
        <p:nvSpPr>
          <p:cNvPr id="37" name="Rectangle 36"/>
          <p:cNvSpPr/>
          <p:nvPr/>
        </p:nvSpPr>
        <p:spPr>
          <a:xfrm>
            <a:off x="0" y="1179041"/>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Rectangle 38"/>
          <p:cNvSpPr/>
          <p:nvPr/>
        </p:nvSpPr>
        <p:spPr>
          <a:xfrm>
            <a:off x="10418486" y="1225949"/>
            <a:ext cx="1561710" cy="369332"/>
          </a:xfrm>
          <a:prstGeom prst="rect">
            <a:avLst/>
          </a:prstGeom>
        </p:spPr>
        <p:txBody>
          <a:bodyPr wrap="none">
            <a:spAutoFit/>
          </a:bodyPr>
          <a:lstStyle/>
          <a:p>
            <a:r>
              <a:rPr lang="en-US"/>
              <a:t>Henri Poincaré</a:t>
            </a:r>
          </a:p>
        </p:txBody>
      </p:sp>
      <p:sp>
        <p:nvSpPr>
          <p:cNvPr id="40" name="Rectangle 39"/>
          <p:cNvSpPr/>
          <p:nvPr/>
        </p:nvSpPr>
        <p:spPr>
          <a:xfrm>
            <a:off x="8522590" y="1224913"/>
            <a:ext cx="1473480" cy="369332"/>
          </a:xfrm>
          <a:prstGeom prst="rect">
            <a:avLst/>
          </a:prstGeom>
        </p:spPr>
        <p:txBody>
          <a:bodyPr wrap="none">
            <a:spAutoFit/>
          </a:bodyPr>
          <a:lstStyle/>
          <a:p>
            <a:r>
              <a:rPr lang="en-US"/>
              <a:t>Galileo Galilei</a:t>
            </a:r>
          </a:p>
        </p:txBody>
      </p:sp>
      <p:sp>
        <p:nvSpPr>
          <p:cNvPr id="41" name="Rectangle 40"/>
          <p:cNvSpPr/>
          <p:nvPr/>
        </p:nvSpPr>
        <p:spPr>
          <a:xfrm>
            <a:off x="584789" y="2375104"/>
            <a:ext cx="442750" cy="369332"/>
          </a:xfrm>
          <a:prstGeom prst="rect">
            <a:avLst/>
          </a:prstGeom>
        </p:spPr>
        <p:txBody>
          <a:bodyPr wrap="none">
            <a:spAutoFit/>
          </a:bodyPr>
          <a:lstStyle/>
          <a:p>
            <a:r>
              <a:rPr lang="en-US">
                <a:solidFill>
                  <a:schemeClr val="bg1"/>
                </a:solidFill>
              </a:rPr>
              <a:t>(1)</a:t>
            </a:r>
          </a:p>
        </p:txBody>
      </p:sp>
      <p:sp>
        <p:nvSpPr>
          <p:cNvPr id="42" name="Rectangle 41"/>
          <p:cNvSpPr/>
          <p:nvPr/>
        </p:nvSpPr>
        <p:spPr>
          <a:xfrm>
            <a:off x="2405351" y="2375104"/>
            <a:ext cx="442750" cy="369332"/>
          </a:xfrm>
          <a:prstGeom prst="rect">
            <a:avLst/>
          </a:prstGeom>
        </p:spPr>
        <p:txBody>
          <a:bodyPr wrap="none">
            <a:spAutoFit/>
          </a:bodyPr>
          <a:lstStyle/>
          <a:p>
            <a:r>
              <a:rPr lang="en-US">
                <a:solidFill>
                  <a:schemeClr val="bg1"/>
                </a:solidFill>
              </a:rPr>
              <a:t>(2)</a:t>
            </a:r>
          </a:p>
        </p:txBody>
      </p:sp>
      <p:sp>
        <p:nvSpPr>
          <p:cNvPr id="43" name="Rectangle 42"/>
          <p:cNvSpPr/>
          <p:nvPr/>
        </p:nvSpPr>
        <p:spPr>
          <a:xfrm>
            <a:off x="4289757" y="2375104"/>
            <a:ext cx="442750" cy="369332"/>
          </a:xfrm>
          <a:prstGeom prst="rect">
            <a:avLst/>
          </a:prstGeom>
        </p:spPr>
        <p:txBody>
          <a:bodyPr wrap="none">
            <a:spAutoFit/>
          </a:bodyPr>
          <a:lstStyle/>
          <a:p>
            <a:r>
              <a:rPr lang="en-US">
                <a:solidFill>
                  <a:schemeClr val="bg1"/>
                </a:solidFill>
              </a:rPr>
              <a:t>(3)</a:t>
            </a:r>
          </a:p>
        </p:txBody>
      </p:sp>
      <p:sp>
        <p:nvSpPr>
          <p:cNvPr id="44" name="Rectangle 43"/>
          <p:cNvSpPr/>
          <p:nvPr/>
        </p:nvSpPr>
        <p:spPr>
          <a:xfrm>
            <a:off x="584789" y="4123433"/>
            <a:ext cx="442750" cy="369332"/>
          </a:xfrm>
          <a:prstGeom prst="rect">
            <a:avLst/>
          </a:prstGeom>
        </p:spPr>
        <p:txBody>
          <a:bodyPr wrap="none">
            <a:spAutoFit/>
          </a:bodyPr>
          <a:lstStyle/>
          <a:p>
            <a:r>
              <a:rPr lang="en-US">
                <a:solidFill>
                  <a:schemeClr val="bg1"/>
                </a:solidFill>
              </a:rPr>
              <a:t>(4)</a:t>
            </a:r>
          </a:p>
        </p:txBody>
      </p:sp>
      <p:sp>
        <p:nvSpPr>
          <p:cNvPr id="45" name="Rectangle 44"/>
          <p:cNvSpPr/>
          <p:nvPr/>
        </p:nvSpPr>
        <p:spPr>
          <a:xfrm>
            <a:off x="2405351" y="4123433"/>
            <a:ext cx="442750" cy="369332"/>
          </a:xfrm>
          <a:prstGeom prst="rect">
            <a:avLst/>
          </a:prstGeom>
        </p:spPr>
        <p:txBody>
          <a:bodyPr wrap="none">
            <a:spAutoFit/>
          </a:bodyPr>
          <a:lstStyle/>
          <a:p>
            <a:r>
              <a:rPr lang="en-US">
                <a:solidFill>
                  <a:schemeClr val="bg1"/>
                </a:solidFill>
              </a:rPr>
              <a:t>(5)</a:t>
            </a:r>
          </a:p>
        </p:txBody>
      </p:sp>
      <p:sp>
        <p:nvSpPr>
          <p:cNvPr id="46" name="Rectangle 45"/>
          <p:cNvSpPr/>
          <p:nvPr/>
        </p:nvSpPr>
        <p:spPr>
          <a:xfrm>
            <a:off x="4291375" y="4123433"/>
            <a:ext cx="442750" cy="369332"/>
          </a:xfrm>
          <a:prstGeom prst="rect">
            <a:avLst/>
          </a:prstGeom>
        </p:spPr>
        <p:txBody>
          <a:bodyPr wrap="none">
            <a:spAutoFit/>
          </a:bodyPr>
          <a:lstStyle/>
          <a:p>
            <a:r>
              <a:rPr lang="en-US">
                <a:solidFill>
                  <a:schemeClr val="bg1"/>
                </a:solidFill>
              </a:rPr>
              <a:t>(6)</a:t>
            </a:r>
          </a:p>
        </p:txBody>
      </p:sp>
      <p:pic>
        <p:nvPicPr>
          <p:cNvPr id="48" name="Picture 4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70804" y="1240"/>
            <a:ext cx="963833" cy="1177801"/>
          </a:xfrm>
          <a:prstGeom prst="rect">
            <a:avLst/>
          </a:prstGeom>
        </p:spPr>
      </p:pic>
      <p:sp>
        <p:nvSpPr>
          <p:cNvPr id="49" name="Rectangle 48"/>
          <p:cNvSpPr/>
          <p:nvPr/>
        </p:nvSpPr>
        <p:spPr>
          <a:xfrm>
            <a:off x="7315817" y="1224913"/>
            <a:ext cx="1109599" cy="369332"/>
          </a:xfrm>
          <a:prstGeom prst="rect">
            <a:avLst/>
          </a:prstGeom>
        </p:spPr>
        <p:txBody>
          <a:bodyPr wrap="none">
            <a:spAutoFit/>
          </a:bodyPr>
          <a:lstStyle/>
          <a:p>
            <a:r>
              <a:rPr lang="en-US"/>
              <a:t>Arhimede</a:t>
            </a:r>
          </a:p>
        </p:txBody>
      </p:sp>
      <p:sp>
        <p:nvSpPr>
          <p:cNvPr id="50" name="Rectangle 49"/>
          <p:cNvSpPr/>
          <p:nvPr/>
        </p:nvSpPr>
        <p:spPr>
          <a:xfrm>
            <a:off x="3767986" y="872095"/>
            <a:ext cx="3547831" cy="338554"/>
          </a:xfrm>
          <a:prstGeom prst="rect">
            <a:avLst/>
          </a:prstGeom>
        </p:spPr>
        <p:txBody>
          <a:bodyPr wrap="none">
            <a:spAutoFit/>
          </a:bodyPr>
          <a:lstStyle/>
          <a:p>
            <a:r>
              <a:rPr lang="it-IT" sz="1600"/>
              <a:t>Dă-mi un punct și-ți voi muta pământul.</a:t>
            </a:r>
            <a:endParaRPr lang="en-US" sz="1600"/>
          </a:p>
        </p:txBody>
      </p:sp>
      <p:sp>
        <p:nvSpPr>
          <p:cNvPr id="51" name="Rectangle 50"/>
          <p:cNvSpPr/>
          <p:nvPr/>
        </p:nvSpPr>
        <p:spPr>
          <a:xfrm>
            <a:off x="278426" y="1212867"/>
            <a:ext cx="4149726" cy="338554"/>
          </a:xfrm>
          <a:prstGeom prst="rect">
            <a:avLst/>
          </a:prstGeom>
        </p:spPr>
        <p:txBody>
          <a:bodyPr wrap="none">
            <a:spAutoFit/>
          </a:bodyPr>
          <a:lstStyle/>
          <a:p>
            <a:r>
              <a:rPr lang="it-IT" sz="1600"/>
              <a:t>Dă-mi un loc unde să stau și voi muta pământul.</a:t>
            </a:r>
            <a:endParaRPr lang="en-US" sz="1600"/>
          </a:p>
        </p:txBody>
      </p:sp>
      <p:sp>
        <p:nvSpPr>
          <p:cNvPr id="57" name="Flowchart: Process 56"/>
          <p:cNvSpPr/>
          <p:nvPr/>
        </p:nvSpPr>
        <p:spPr>
          <a:xfrm>
            <a:off x="0" y="887490"/>
            <a:ext cx="12192000" cy="671522"/>
          </a:xfrm>
          <a:prstGeom prst="flowChartProcess">
            <a:avLst/>
          </a:prstGeom>
          <a:solidFill>
            <a:schemeClr val="accent6">
              <a:lumMod val="75000"/>
              <a:alpha val="8000"/>
            </a:schemeClr>
          </a:solidFill>
          <a:ln w="2540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7648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5230" y="272449"/>
            <a:ext cx="11541540" cy="1325563"/>
          </a:xfrm>
        </p:spPr>
        <p:txBody>
          <a:bodyPr>
            <a:normAutofit/>
          </a:bodyPr>
          <a:lstStyle/>
          <a:p>
            <a:r>
              <a:rPr lang="en-US" sz="4000"/>
              <a:t>Poate entropia sa fie utilizată în detectarea malware?</a:t>
            </a:r>
          </a:p>
        </p:txBody>
      </p:sp>
      <p:sp>
        <p:nvSpPr>
          <p:cNvPr id="4" name="Flowchart: Process 3"/>
          <p:cNvSpPr/>
          <p:nvPr/>
        </p:nvSpPr>
        <p:spPr>
          <a:xfrm>
            <a:off x="469557" y="1283721"/>
            <a:ext cx="11226114" cy="162100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a:solidFill>
                  <a:schemeClr val="tx1">
                    <a:lumMod val="50000"/>
                    <a:lumOff val="50000"/>
                  </a:schemeClr>
                </a:solidFill>
              </a:rPr>
              <a:t>Da ! </a:t>
            </a:r>
            <a:r>
              <a:rPr lang="en-US">
                <a:solidFill>
                  <a:schemeClr val="tx1">
                    <a:lumMod val="50000"/>
                    <a:lumOff val="50000"/>
                  </a:schemeClr>
                </a:solidFill>
              </a:rPr>
              <a:t>(Aplicatiile malware converg catre o plaja de valori ale entropiei, indifferent de autorul malware)</a:t>
            </a:r>
          </a:p>
        </p:txBody>
      </p:sp>
      <p:sp>
        <p:nvSpPr>
          <p:cNvPr id="5" name="Title 1"/>
          <p:cNvSpPr txBox="1">
            <a:spLocks/>
          </p:cNvSpPr>
          <p:nvPr/>
        </p:nvSpPr>
        <p:spPr>
          <a:xfrm>
            <a:off x="325230" y="2904723"/>
            <a:ext cx="1154154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a:t>Poate o detectie bazată pe entropie să fie păcălită?</a:t>
            </a:r>
          </a:p>
        </p:txBody>
      </p:sp>
      <p:sp>
        <p:nvSpPr>
          <p:cNvPr id="6" name="Flowchart: Process 5"/>
          <p:cNvSpPr/>
          <p:nvPr/>
        </p:nvSpPr>
        <p:spPr>
          <a:xfrm>
            <a:off x="469556" y="4001294"/>
            <a:ext cx="11226115" cy="162100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a:solidFill>
                  <a:schemeClr val="tx1">
                    <a:lumMod val="50000"/>
                    <a:lumOff val="50000"/>
                  </a:schemeClr>
                </a:solidFill>
              </a:rPr>
              <a:t>Da ! </a:t>
            </a:r>
            <a:r>
              <a:rPr lang="en-US">
                <a:solidFill>
                  <a:schemeClr val="tx1">
                    <a:lumMod val="50000"/>
                    <a:lumOff val="50000"/>
                  </a:schemeClr>
                </a:solidFill>
              </a:rPr>
              <a:t>(dilutia codului sau criptarea)</a:t>
            </a:r>
          </a:p>
        </p:txBody>
      </p:sp>
      <p:sp>
        <p:nvSpPr>
          <p:cNvPr id="7" name="Title 1"/>
          <p:cNvSpPr txBox="1">
            <a:spLocks/>
          </p:cNvSpPr>
          <p:nvPr/>
        </p:nvSpPr>
        <p:spPr>
          <a:xfrm>
            <a:off x="469556" y="5622297"/>
            <a:ext cx="11541540" cy="12357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Este entropia fiabilă pentru detecție?</a:t>
            </a:r>
          </a:p>
        </p:txBody>
      </p:sp>
      <p:sp>
        <p:nvSpPr>
          <p:cNvPr id="3" name="Rectangle 2"/>
          <p:cNvSpPr/>
          <p:nvPr/>
        </p:nvSpPr>
        <p:spPr>
          <a:xfrm>
            <a:off x="888816" y="2350725"/>
            <a:ext cx="1369221" cy="369332"/>
          </a:xfrm>
          <a:prstGeom prst="rect">
            <a:avLst/>
          </a:prstGeom>
        </p:spPr>
        <p:txBody>
          <a:bodyPr wrap="none">
            <a:spAutoFit/>
          </a:bodyPr>
          <a:lstStyle/>
          <a:p>
            <a:r>
              <a:rPr lang="en-US">
                <a:solidFill>
                  <a:schemeClr val="tx1">
                    <a:lumMod val="50000"/>
                    <a:lumOff val="50000"/>
                  </a:schemeClr>
                </a:solidFill>
              </a:rPr>
              <a:t>Convergenta</a:t>
            </a:r>
          </a:p>
        </p:txBody>
      </p:sp>
    </p:spTree>
    <p:extLst>
      <p:ext uri="{BB962C8B-B14F-4D97-AF65-F5344CB8AC3E}">
        <p14:creationId xmlns:p14="http://schemas.microsoft.com/office/powerpoint/2010/main" val="33049847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915915" y="1008646"/>
            <a:ext cx="9755187" cy="2766528"/>
          </a:xfrm>
        </p:spPr>
        <p:txBody>
          <a:bodyPr>
            <a:normAutofit fontScale="90000"/>
          </a:bodyPr>
          <a:lstStyle/>
          <a:p>
            <a:r>
              <a:rPr lang="en-US" u="sng"/>
              <a:t>C.2.3</a:t>
            </a:r>
            <a:br>
              <a:rPr lang="en-US"/>
            </a:br>
            <a:r>
              <a:rPr lang="en-US"/>
              <a:t>Cuantificarea informației</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29474943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67714" y="1686087"/>
            <a:ext cx="3766362" cy="4570225"/>
          </a:xfrm>
          <a:prstGeom prst="rect">
            <a:avLst/>
          </a:prstGeom>
          <a:noFill/>
          <a:ln>
            <a:solidFill>
              <a:schemeClr val="bg1">
                <a:lumMod val="75000"/>
              </a:schemeClr>
            </a:solidFill>
            <a:prstDash val="lg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&lt;script&gt;</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document.write(Sigma("AAAAAASDAAAAAAAAAAAA"));</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function Sigma(s)</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var t = 0;</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var m = 0;</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accent6">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    for (var u=1; u&lt;=(s.length - 1); u++)</a:t>
            </a:r>
            <a:endParaRPr lang="en-US" sz="80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accent6">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C00000"/>
                </a:solidFill>
                <a:effectLst/>
                <a:latin typeface="Consolas" panose="020B0609020204030204" pitchFamily="49" charset="0"/>
                <a:ea typeface="Times New Roman" panose="02020603050405020304" pitchFamily="18" charset="0"/>
                <a:cs typeface="Times New Roman" panose="02020603050405020304" pitchFamily="18" charset="0"/>
              </a:rPr>
              <a:t>        for (var i=0; i&lt;=(s.length-u); i++)</a:t>
            </a:r>
            <a:endParaRPr lang="en-US" sz="80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C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C00000"/>
                </a:solidFill>
                <a:effectLst/>
                <a:latin typeface="Consolas" panose="020B0609020204030204" pitchFamily="49" charset="0"/>
                <a:ea typeface="Times New Roman" panose="02020603050405020304" pitchFamily="18" charset="0"/>
                <a:cs typeface="Times New Roman" panose="02020603050405020304" pitchFamily="18" charset="0"/>
              </a:rPr>
              <a:t>            m += </a:t>
            </a:r>
            <a:r>
              <a:rPr lang="en-US" sz="800">
                <a:solidFill>
                  <a:srgbClr val="7030A0"/>
                </a:solidFill>
                <a:effectLst/>
                <a:latin typeface="Consolas" panose="020B0609020204030204" pitchFamily="49" charset="0"/>
                <a:ea typeface="Times New Roman" panose="02020603050405020304" pitchFamily="18" charset="0"/>
                <a:cs typeface="Times New Roman" panose="02020603050405020304" pitchFamily="18" charset="0"/>
              </a:rPr>
              <a:t>f(s.substr(i,1),s.substr(u+i,1));</a:t>
            </a:r>
            <a:endParaRPr lang="en-US" sz="80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C00000"/>
                </a:solidFill>
                <a:effectLst/>
                <a:latin typeface="Consolas" panose="020B0609020204030204" pitchFamily="49" charset="0"/>
                <a:ea typeface="Times New Roman" panose="02020603050405020304" pitchFamily="18" charset="0"/>
                <a:cs typeface="Times New Roman" panose="02020603050405020304" pitchFamily="18" charset="0"/>
              </a:rPr>
              <a:t>        } </a:t>
            </a:r>
            <a:endParaRPr lang="en-US" sz="80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chemeClr val="accent6">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t += (</a:t>
            </a:r>
            <a:r>
              <a:rPr lang="en-US" sz="800">
                <a:solidFill>
                  <a:srgbClr val="C00000"/>
                </a:solidFill>
                <a:effectLst/>
                <a:latin typeface="Consolas" panose="020B0609020204030204" pitchFamily="49" charset="0"/>
                <a:ea typeface="Times New Roman" panose="02020603050405020304" pitchFamily="18" charset="0"/>
                <a:cs typeface="Times New Roman" panose="02020603050405020304" pitchFamily="18" charset="0"/>
              </a:rPr>
              <a:t>m </a:t>
            </a:r>
            <a:r>
              <a:rPr lang="en-US" sz="800">
                <a:solidFill>
                  <a:schemeClr val="accent6">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chemeClr val="accent4">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 (s.length-u) * 100</a:t>
            </a:r>
            <a:r>
              <a:rPr lang="en-US" sz="800">
                <a:solidFill>
                  <a:schemeClr val="accent6">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chemeClr val="accent6">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m = 0;</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accent6">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return (100 - (</a:t>
            </a:r>
            <a:r>
              <a:rPr lang="en-US" sz="800">
                <a:solidFill>
                  <a:schemeClr val="accent6">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t</a:t>
            </a: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800">
                <a:solidFill>
                  <a:srgbClr val="0070C0"/>
                </a:solidFill>
                <a:effectLst/>
                <a:latin typeface="Consolas" panose="020B0609020204030204" pitchFamily="49" charset="0"/>
                <a:ea typeface="Times New Roman" panose="02020603050405020304" pitchFamily="18" charset="0"/>
                <a:cs typeface="Times New Roman" panose="02020603050405020304" pitchFamily="18" charset="0"/>
              </a:rPr>
              <a:t>(s.length - 1)</a:t>
            </a: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)).toFixed(2);</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7030A0"/>
                </a:solidFill>
                <a:effectLst/>
                <a:latin typeface="Consolas" panose="020B0609020204030204" pitchFamily="49" charset="0"/>
                <a:ea typeface="Times New Roman" panose="02020603050405020304" pitchFamily="18" charset="0"/>
                <a:cs typeface="Times New Roman" panose="02020603050405020304" pitchFamily="18" charset="0"/>
              </a:rPr>
              <a:t>function f(x,y){</a:t>
            </a:r>
            <a:endParaRPr lang="en-US" sz="80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7030A0"/>
                </a:solidFill>
                <a:effectLst/>
                <a:latin typeface="Consolas" panose="020B0609020204030204" pitchFamily="49" charset="0"/>
                <a:ea typeface="Times New Roman" panose="02020603050405020304" pitchFamily="18" charset="0"/>
                <a:cs typeface="Times New Roman" panose="02020603050405020304" pitchFamily="18" charset="0"/>
              </a:rPr>
              <a:t>    if (x == y) {</a:t>
            </a:r>
            <a:endParaRPr lang="en-US" sz="80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7030A0"/>
                </a:solidFill>
                <a:effectLst/>
                <a:latin typeface="Consolas" panose="020B0609020204030204" pitchFamily="49" charset="0"/>
                <a:ea typeface="Times New Roman" panose="02020603050405020304" pitchFamily="18" charset="0"/>
                <a:cs typeface="Times New Roman" panose="02020603050405020304" pitchFamily="18" charset="0"/>
              </a:rPr>
              <a:t>        return 1;</a:t>
            </a:r>
            <a:endParaRPr lang="en-US" sz="80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7030A0"/>
                </a:solidFill>
                <a:effectLst/>
                <a:latin typeface="Consolas" panose="020B0609020204030204" pitchFamily="49" charset="0"/>
                <a:ea typeface="Times New Roman" panose="02020603050405020304" pitchFamily="18" charset="0"/>
                <a:cs typeface="Times New Roman" panose="02020603050405020304" pitchFamily="18" charset="0"/>
              </a:rPr>
              <a:t>    } else {</a:t>
            </a:r>
            <a:endParaRPr lang="en-US" sz="80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7030A0"/>
                </a:solidFill>
                <a:effectLst/>
                <a:latin typeface="Consolas" panose="020B0609020204030204" pitchFamily="49" charset="0"/>
                <a:ea typeface="Times New Roman" panose="02020603050405020304" pitchFamily="18" charset="0"/>
                <a:cs typeface="Times New Roman" panose="02020603050405020304" pitchFamily="18" charset="0"/>
              </a:rPr>
              <a:t>        return 0;</a:t>
            </a:r>
            <a:endParaRPr lang="en-US" sz="80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7030A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7030A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80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chemeClr val="tx1"/>
                </a:solidFill>
                <a:effectLst/>
                <a:latin typeface="Consolas" panose="020B0609020204030204" pitchFamily="49" charset="0"/>
                <a:ea typeface="Times New Roman" panose="02020603050405020304" pitchFamily="18" charset="0"/>
                <a:cs typeface="Times New Roman" panose="02020603050405020304" pitchFamily="18" charset="0"/>
              </a:rPr>
              <a:t>&lt;/script&gt;</a:t>
            </a:r>
            <a:endParaRPr lang="en-US" sz="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angular Callout 10"/>
          <p:cNvSpPr/>
          <p:nvPr/>
        </p:nvSpPr>
        <p:spPr>
          <a:xfrm>
            <a:off x="1424051" y="2997592"/>
            <a:ext cx="2860516" cy="1377879"/>
          </a:xfrm>
          <a:prstGeom prst="wedgeRectCallout">
            <a:avLst>
              <a:gd name="adj1" fmla="val 150729"/>
              <a:gd name="adj2" fmla="val 5497"/>
            </a:avLst>
          </a:prstGeom>
          <a:solidFill>
            <a:schemeClr val="accent1">
              <a:alpha val="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 name="Rectangle 4"/>
              <p:cNvSpPr/>
              <p:nvPr/>
            </p:nvSpPr>
            <p:spPr>
              <a:xfrm>
                <a:off x="4901184" y="2186577"/>
                <a:ext cx="6096000" cy="3676263"/>
              </a:xfrm>
              <a:prstGeom prst="rect">
                <a:avLst/>
              </a:prstGeom>
            </p:spPr>
            <p:txBody>
              <a:bodyPr>
                <a:spAutoFit/>
              </a:bodyPr>
              <a:lstStyle/>
              <a:p>
                <a:pPr>
                  <a:lnSpc>
                    <a:spcPct val="107000"/>
                  </a:lnSpc>
                  <a:spcAft>
                    <a:spcPts val="800"/>
                  </a:spcAft>
                </a:pPr>
                <a14:m>
                  <m:oMathPara xmlns:m="http://schemas.openxmlformats.org/officeDocument/2006/math">
                    <m:oMathParaPr>
                      <m:jc m:val="centerGroup"/>
                    </m:oMathParaPr>
                    <m:oMath xmlns:m="http://schemas.openxmlformats.org/officeDocument/2006/math">
                      <m:r>
                        <a:rPr lang="en-US" sz="2400" i="1" smtClean="0">
                          <a:effectLst/>
                          <a:latin typeface="Cambria Math" panose="02040503050406030204" pitchFamily="18" charset="0"/>
                          <a:ea typeface="Calibri" panose="020F0502020204030204" pitchFamily="34" charset="0"/>
                          <a:cs typeface="Times New Roman" panose="02020603050405020304" pitchFamily="18" charset="0"/>
                        </a:rPr>
                        <m:t>𝑠</m:t>
                      </m:r>
                      <m:r>
                        <a:rPr lang="en-US" sz="2400" i="1" smtClean="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2400" i="1">
                              <a:effectLst/>
                              <a:latin typeface="Cambria Math" panose="02040503050406030204" pitchFamily="18" charset="0"/>
                              <a:ea typeface="Calibri" panose="020F0502020204030204" pitchFamily="34" charset="0"/>
                              <a:cs typeface="Times New Roman" panose="02020603050405020304" pitchFamily="18" charset="0"/>
                            </a:rPr>
                            <m:t>1</m:t>
                          </m:r>
                        </m:sub>
                      </m:sSub>
                      <m:r>
                        <a:rPr lang="en-US" sz="24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effectLst/>
                              <a:latin typeface="Cambria Math" panose="02040503050406030204" pitchFamily="18" charset="0"/>
                              <a:ea typeface="Calibri" panose="020F0502020204030204" pitchFamily="34" charset="0"/>
                              <a:cs typeface="Times New Roman" panose="02020603050405020304" pitchFamily="18" charset="0"/>
                            </a:rPr>
                            <m:t>𝑥</m:t>
                          </m:r>
                        </m:e>
                        <m:sub>
                          <m:d>
                            <m:dPr>
                              <m:begChr m:val="|"/>
                              <m:endChr m:val="|"/>
                              <m:ctrlPr>
                                <a:rPr lang="en-US" sz="2400" i="1">
                                  <a:effectLst/>
                                  <a:latin typeface="Cambria Math" panose="02040503050406030204" pitchFamily="18" charset="0"/>
                                  <a:ea typeface="Calibri" panose="020F0502020204030204" pitchFamily="34" charset="0"/>
                                  <a:cs typeface="Times New Roman" panose="02020603050405020304" pitchFamily="18" charset="0"/>
                                </a:rPr>
                              </m:ctrlPr>
                            </m:dPr>
                            <m:e>
                              <m:r>
                                <a:rPr lang="en-US" sz="2400" i="1">
                                  <a:effectLst/>
                                  <a:latin typeface="Cambria Math" panose="02040503050406030204" pitchFamily="18" charset="0"/>
                                  <a:ea typeface="Calibri" panose="020F0502020204030204" pitchFamily="34" charset="0"/>
                                  <a:cs typeface="Times New Roman" panose="02020603050405020304" pitchFamily="18" charset="0"/>
                                </a:rPr>
                                <m:t>𝑠</m:t>
                              </m:r>
                            </m:e>
                          </m:d>
                        </m:sub>
                      </m:sSub>
                      <m:r>
                        <a:rPr lang="en-US" sz="2400" i="1">
                          <a:effectLst/>
                          <a:latin typeface="Cambria Math" panose="02040503050406030204" pitchFamily="18" charset="0"/>
                          <a:ea typeface="Calibri" panose="020F0502020204030204" pitchFamily="34" charset="0"/>
                          <a:cs typeface="Times New Roman" panose="02020603050405020304" pitchFamily="18" charset="0"/>
                        </a:rPr>
                        <m:t>}</m:t>
                      </m:r>
                    </m:oMath>
                  </m:oMathPara>
                </a14:m>
                <a:endParaRPr lang="en-US" sz="24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b="1">
                    <a:effectLst/>
                    <a:latin typeface="Calibri" panose="020F0502020204030204" pitchFamily="34" charset="0"/>
                    <a:ea typeface="Calibri" panose="020F0502020204030204" pitchFamily="34" charset="0"/>
                    <a:cs typeface="Times New Roman" panose="02020603050405020304" pitchFamily="18" charset="0"/>
                  </a:rPr>
                  <a:t> </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r>
                        <a:rPr lang="en-US" sz="2400" i="1">
                          <a:effectLst/>
                          <a:latin typeface="Cambria Math" panose="02040503050406030204" pitchFamily="18" charset="0"/>
                          <a:ea typeface="Calibri" panose="020F0502020204030204" pitchFamily="34" charset="0"/>
                          <a:cs typeface="Times New Roman" panose="02020603050405020304" pitchFamily="18" charset="0"/>
                        </a:rPr>
                        <m:t>𝜎</m:t>
                      </m:r>
                      <m:d>
                        <m:dPr>
                          <m:ctrlPr>
                            <a:rPr lang="en-US" sz="2400" i="1">
                              <a:effectLst/>
                              <a:latin typeface="Cambria Math" panose="02040503050406030204" pitchFamily="18" charset="0"/>
                              <a:ea typeface="Calibri" panose="020F0502020204030204" pitchFamily="34" charset="0"/>
                              <a:cs typeface="Times New Roman" panose="02020603050405020304" pitchFamily="18" charset="0"/>
                            </a:rPr>
                          </m:ctrlPr>
                        </m:dPr>
                        <m:e>
                          <m:r>
                            <a:rPr lang="en-US" sz="2400" i="1">
                              <a:effectLst/>
                              <a:latin typeface="Cambria Math" panose="02040503050406030204" pitchFamily="18" charset="0"/>
                              <a:ea typeface="Calibri" panose="020F0502020204030204" pitchFamily="34" charset="0"/>
                              <a:cs typeface="Times New Roman" panose="02020603050405020304" pitchFamily="18" charset="0"/>
                            </a:rPr>
                            <m:t>𝑠</m:t>
                          </m:r>
                        </m:e>
                      </m:d>
                      <m:r>
                        <a:rPr lang="en-US" sz="2400" i="1">
                          <a:effectLst/>
                          <a:latin typeface="Cambria Math" panose="02040503050406030204" pitchFamily="18" charset="0"/>
                          <a:ea typeface="Calibri" panose="020F0502020204030204" pitchFamily="34" charset="0"/>
                          <a:cs typeface="Times New Roman" panose="02020603050405020304" pitchFamily="18" charset="0"/>
                        </a:rPr>
                        <m:t>=100−</m:t>
                      </m:r>
                      <m:d>
                        <m:dPr>
                          <m:ctrlPr>
                            <a:rPr lang="en-US" sz="2400" i="1">
                              <a:effectLst/>
                              <a:latin typeface="Cambria Math" panose="02040503050406030204" pitchFamily="18" charset="0"/>
                              <a:ea typeface="Calibri" panose="020F0502020204030204" pitchFamily="34" charset="0"/>
                              <a:cs typeface="Times New Roman" panose="02020603050405020304" pitchFamily="18" charset="0"/>
                            </a:rPr>
                          </m:ctrlPr>
                        </m:dPr>
                        <m:e>
                          <m:f>
                            <m:fPr>
                              <m:ctrlPr>
                                <a:rPr lang="en-US" sz="2400" i="1">
                                  <a:effectLst/>
                                  <a:latin typeface="Cambria Math" panose="02040503050406030204" pitchFamily="18" charset="0"/>
                                  <a:ea typeface="Calibri" panose="020F0502020204030204" pitchFamily="34" charset="0"/>
                                  <a:cs typeface="Times New Roman" panose="02020603050405020304" pitchFamily="18" charset="0"/>
                                </a:rPr>
                              </m:ctrlPr>
                            </m:fPr>
                            <m:num>
                              <m:nary>
                                <m:naryPr>
                                  <m:chr m:val="∑"/>
                                  <m:limLoc m:val="undOvr"/>
                                  <m:ctrlPr>
                                    <a:rPr lang="en-US" sz="2400" i="1" smtClean="0">
                                      <a:solidFill>
                                        <a:schemeClr val="accent6">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ctrlPr>
                                </m:naryPr>
                                <m:sub>
                                  <m:r>
                                    <a:rPr lang="en-US" sz="2400" i="1">
                                      <a:solidFill>
                                        <a:schemeClr val="accent6">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t>𝑢</m:t>
                                  </m:r>
                                  <m:r>
                                    <a:rPr lang="en-US" sz="2400" i="1">
                                      <a:solidFill>
                                        <a:schemeClr val="accent6">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t>=1</m:t>
                                  </m:r>
                                </m:sub>
                                <m:sup>
                                  <m:d>
                                    <m:dPr>
                                      <m:begChr m:val="|"/>
                                      <m:endChr m:val="|"/>
                                      <m:ctrlPr>
                                        <a:rPr lang="en-US" sz="2400" i="1">
                                          <a:solidFill>
                                            <a:schemeClr val="accent6">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ctrlPr>
                                    </m:dPr>
                                    <m:e>
                                      <m:r>
                                        <a:rPr lang="en-US" sz="2400" i="1">
                                          <a:solidFill>
                                            <a:schemeClr val="accent6">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t>𝑠</m:t>
                                      </m:r>
                                    </m:e>
                                  </m:d>
                                  <m:r>
                                    <a:rPr lang="en-US" sz="2400" i="1">
                                      <a:solidFill>
                                        <a:schemeClr val="accent6">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t>−1</m:t>
                                  </m:r>
                                </m:sup>
                                <m:e>
                                  <m:d>
                                    <m:dPr>
                                      <m:ctrlPr>
                                        <a:rPr lang="en-US" sz="2400" i="1">
                                          <a:solidFill>
                                            <a:schemeClr val="accent6">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ctrlPr>
                                    </m:dPr>
                                    <m:e>
                                      <m:f>
                                        <m:fPr>
                                          <m:ctrlPr>
                                            <a:rPr lang="en-US" sz="2400" i="1">
                                              <a:solidFill>
                                                <a:schemeClr val="accent6">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ctrlPr>
                                        </m:fPr>
                                        <m:num>
                                          <m:nary>
                                            <m:naryPr>
                                              <m:chr m:val="∑"/>
                                              <m:limLoc m:val="undOvr"/>
                                              <m:ctrlPr>
                                                <a:rPr lang="en-US" sz="2400" i="1" smtClean="0">
                                                  <a:solidFill>
                                                    <a:srgbClr val="C00000"/>
                                                  </a:solidFill>
                                                  <a:effectLst/>
                                                  <a:latin typeface="Cambria Math" panose="02040503050406030204" pitchFamily="18" charset="0"/>
                                                  <a:ea typeface="Calibri" panose="020F0502020204030204" pitchFamily="34" charset="0"/>
                                                  <a:cs typeface="Times New Roman" panose="02020603050405020304" pitchFamily="18" charset="0"/>
                                                </a:rPr>
                                              </m:ctrlPr>
                                            </m:naryPr>
                                            <m:sub>
                                              <m:r>
                                                <a:rPr lang="en-US" sz="2400" i="1">
                                                  <a:solidFill>
                                                    <a:srgbClr val="C00000"/>
                                                  </a:solidFill>
                                                  <a:effectLst/>
                                                  <a:latin typeface="Cambria Math" panose="02040503050406030204" pitchFamily="18" charset="0"/>
                                                  <a:ea typeface="Calibri" panose="020F0502020204030204" pitchFamily="34" charset="0"/>
                                                  <a:cs typeface="Times New Roman" panose="02020603050405020304" pitchFamily="18" charset="0"/>
                                                </a:rPr>
                                                <m:t>𝑖</m:t>
                                              </m:r>
                                              <m:r>
                                                <a:rPr lang="en-US" sz="2400" i="1">
                                                  <a:solidFill>
                                                    <a:srgbClr val="C00000"/>
                                                  </a:solidFill>
                                                  <a:effectLst/>
                                                  <a:latin typeface="Cambria Math" panose="02040503050406030204" pitchFamily="18" charset="0"/>
                                                  <a:ea typeface="Calibri" panose="020F0502020204030204" pitchFamily="34" charset="0"/>
                                                  <a:cs typeface="Times New Roman" panose="02020603050405020304" pitchFamily="18" charset="0"/>
                                                </a:rPr>
                                                <m:t>=1</m:t>
                                              </m:r>
                                            </m:sub>
                                            <m:sup>
                                              <m:d>
                                                <m:dPr>
                                                  <m:begChr m:val="|"/>
                                                  <m:endChr m:val="|"/>
                                                  <m:ctrlPr>
                                                    <a:rPr lang="en-US" sz="2400" i="1">
                                                      <a:solidFill>
                                                        <a:srgbClr val="C00000"/>
                                                      </a:solidFill>
                                                      <a:effectLst/>
                                                      <a:latin typeface="Cambria Math" panose="02040503050406030204" pitchFamily="18" charset="0"/>
                                                      <a:ea typeface="Calibri" panose="020F0502020204030204" pitchFamily="34" charset="0"/>
                                                      <a:cs typeface="Times New Roman" panose="02020603050405020304" pitchFamily="18" charset="0"/>
                                                    </a:rPr>
                                                  </m:ctrlPr>
                                                </m:dPr>
                                                <m:e>
                                                  <m:r>
                                                    <a:rPr lang="en-US" sz="2400" i="1">
                                                      <a:solidFill>
                                                        <a:srgbClr val="C00000"/>
                                                      </a:solidFill>
                                                      <a:effectLst/>
                                                      <a:latin typeface="Cambria Math" panose="02040503050406030204" pitchFamily="18" charset="0"/>
                                                      <a:ea typeface="Calibri" panose="020F0502020204030204" pitchFamily="34" charset="0"/>
                                                      <a:cs typeface="Times New Roman" panose="02020603050405020304" pitchFamily="18" charset="0"/>
                                                    </a:rPr>
                                                    <m:t>𝑠</m:t>
                                                  </m:r>
                                                </m:e>
                                              </m:d>
                                              <m:r>
                                                <a:rPr lang="en-US" sz="2400" i="1">
                                                  <a:solidFill>
                                                    <a:srgbClr val="C00000"/>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2400" i="1">
                                                  <a:solidFill>
                                                    <a:srgbClr val="C00000"/>
                                                  </a:solidFill>
                                                  <a:effectLst/>
                                                  <a:latin typeface="Cambria Math" panose="02040503050406030204" pitchFamily="18" charset="0"/>
                                                  <a:ea typeface="Calibri" panose="020F0502020204030204" pitchFamily="34" charset="0"/>
                                                  <a:cs typeface="Times New Roman" panose="02020603050405020304" pitchFamily="18" charset="0"/>
                                                </a:rPr>
                                                <m:t>𝑢</m:t>
                                              </m:r>
                                            </m:sup>
                                            <m:e>
                                              <m:r>
                                                <a:rPr lang="en-US" sz="2400" i="1" smtClean="0">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𝑓</m:t>
                                              </m:r>
                                              <m:r>
                                                <a:rPr lang="en-US" sz="2400" i="1" smtClean="0">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𝑖</m:t>
                                                  </m:r>
                                                </m:sub>
                                              </m:s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𝑢</m:t>
                                                  </m:r>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𝑖</m:t>
                                                  </m:r>
                                                </m:sub>
                                              </m:s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e>
                                          </m:nary>
                                        </m:num>
                                        <m:den>
                                          <m:r>
                                            <a:rPr lang="en-US" sz="2400" i="1" smtClean="0">
                                              <a:solidFill>
                                                <a:schemeClr val="accent4">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t>(</m:t>
                                          </m:r>
                                          <m:d>
                                            <m:dPr>
                                              <m:begChr m:val="|"/>
                                              <m:endChr m:val="|"/>
                                              <m:ctrlPr>
                                                <a:rPr lang="en-US" sz="2400" i="1">
                                                  <a:solidFill>
                                                    <a:schemeClr val="accent4">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ctrlPr>
                                            </m:dPr>
                                            <m:e>
                                              <m:r>
                                                <a:rPr lang="en-US" sz="2400" i="1">
                                                  <a:solidFill>
                                                    <a:schemeClr val="accent4">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t>𝑠</m:t>
                                              </m:r>
                                            </m:e>
                                          </m:d>
                                          <m:r>
                                            <a:rPr lang="en-US" sz="2400" i="1">
                                              <a:solidFill>
                                                <a:schemeClr val="accent4">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2400" i="1">
                                              <a:solidFill>
                                                <a:schemeClr val="accent4">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t>𝑢</m:t>
                                          </m:r>
                                          <m:r>
                                            <a:rPr lang="en-US" sz="2400" i="1">
                                              <a:solidFill>
                                                <a:schemeClr val="accent4">
                                                  <a:lumMod val="75000"/>
                                                </a:schemeClr>
                                              </a:solidFill>
                                              <a:effectLst/>
                                              <a:latin typeface="Cambria Math" panose="02040503050406030204" pitchFamily="18" charset="0"/>
                                              <a:ea typeface="Calibri" panose="020F0502020204030204" pitchFamily="34" charset="0"/>
                                              <a:cs typeface="Times New Roman" panose="02020603050405020304" pitchFamily="18" charset="0"/>
                                            </a:rPr>
                                            <m:t>)×100</m:t>
                                          </m:r>
                                        </m:den>
                                      </m:f>
                                    </m:e>
                                  </m:d>
                                </m:e>
                              </m:nary>
                            </m:num>
                            <m:den>
                              <m:r>
                                <a:rPr lang="en-US" sz="2400" i="1">
                                  <a:solidFill>
                                    <a:srgbClr val="0070C0"/>
                                  </a:solidFill>
                                  <a:effectLst/>
                                  <a:latin typeface="Cambria Math" panose="02040503050406030204" pitchFamily="18" charset="0"/>
                                  <a:ea typeface="Calibri" panose="020F0502020204030204" pitchFamily="34" charset="0"/>
                                  <a:cs typeface="Times New Roman" panose="02020603050405020304" pitchFamily="18" charset="0"/>
                                </a:rPr>
                                <m:t>(</m:t>
                              </m:r>
                              <m:d>
                                <m:dPr>
                                  <m:begChr m:val="|"/>
                                  <m:endChr m:val="|"/>
                                  <m:ctrlPr>
                                    <a:rPr lang="en-US" sz="2400" i="1">
                                      <a:solidFill>
                                        <a:srgbClr val="0070C0"/>
                                      </a:solidFill>
                                      <a:effectLst/>
                                      <a:latin typeface="Cambria Math" panose="02040503050406030204" pitchFamily="18" charset="0"/>
                                      <a:ea typeface="Calibri" panose="020F0502020204030204" pitchFamily="34" charset="0"/>
                                      <a:cs typeface="Times New Roman" panose="02020603050405020304" pitchFamily="18" charset="0"/>
                                    </a:rPr>
                                  </m:ctrlPr>
                                </m:dPr>
                                <m:e>
                                  <m:r>
                                    <a:rPr lang="en-US" sz="2400" i="1">
                                      <a:solidFill>
                                        <a:srgbClr val="0070C0"/>
                                      </a:solidFill>
                                      <a:effectLst/>
                                      <a:latin typeface="Cambria Math" panose="02040503050406030204" pitchFamily="18" charset="0"/>
                                      <a:ea typeface="Calibri" panose="020F0502020204030204" pitchFamily="34" charset="0"/>
                                      <a:cs typeface="Times New Roman" panose="02020603050405020304" pitchFamily="18" charset="0"/>
                                    </a:rPr>
                                    <m:t>𝑠</m:t>
                                  </m:r>
                                </m:e>
                              </m:d>
                              <m:r>
                                <a:rPr lang="en-US" sz="2400" i="1">
                                  <a:solidFill>
                                    <a:srgbClr val="0070C0"/>
                                  </a:solidFill>
                                  <a:effectLst/>
                                  <a:latin typeface="Cambria Math" panose="02040503050406030204" pitchFamily="18" charset="0"/>
                                  <a:ea typeface="Calibri" panose="020F0502020204030204" pitchFamily="34" charset="0"/>
                                  <a:cs typeface="Times New Roman" panose="02020603050405020304" pitchFamily="18" charset="0"/>
                                </a:rPr>
                                <m:t>−1)</m:t>
                              </m:r>
                            </m:den>
                          </m:f>
                        </m:e>
                      </m:d>
                    </m:oMath>
                  </m:oMathPara>
                </a14:m>
                <a:endParaRPr lang="en-US" sz="24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r>
                        <a:rPr lang="en-US" sz="2400" i="1" smtClean="0">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𝑓</m:t>
                      </m:r>
                      <m:d>
                        <m:d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dPr>
                        <m:e>
                          <m:sSub>
                            <m:sSub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𝑖</m:t>
                              </m:r>
                            </m:sub>
                          </m:s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𝑢</m:t>
                              </m:r>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𝑖</m:t>
                              </m:r>
                            </m:sub>
                          </m:sSub>
                        </m:e>
                      </m:d>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d>
                        <m:dPr>
                          <m:begChr m:val="{"/>
                          <m:endChr m:val=""/>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dPr>
                        <m:e>
                          <m:eqArr>
                            <m:eqArr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eqArrPr>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+1,  &amp;</m:t>
                              </m:r>
                              <m:sSub>
                                <m:sSub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𝑖</m:t>
                                  </m:r>
                                </m:sub>
                              </m:s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𝑢</m:t>
                                  </m:r>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𝑖</m:t>
                                  </m:r>
                                </m:sub>
                              </m:sSub>
                            </m:e>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0,  &amp;</m:t>
                              </m:r>
                              <m:sSub>
                                <m:sSub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𝑖</m:t>
                                  </m:r>
                                </m:sub>
                              </m:s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𝑢</m:t>
                                  </m:r>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2400" i="1">
                                      <a:solidFill>
                                        <a:srgbClr val="7030A0"/>
                                      </a:solidFill>
                                      <a:effectLst/>
                                      <a:latin typeface="Cambria Math" panose="02040503050406030204" pitchFamily="18" charset="0"/>
                                      <a:ea typeface="Calibri" panose="020F0502020204030204" pitchFamily="34" charset="0"/>
                                      <a:cs typeface="Times New Roman" panose="02020603050405020304" pitchFamily="18" charset="0"/>
                                    </a:rPr>
                                    <m:t>𝑖</m:t>
                                  </m:r>
                                </m:sub>
                              </m:sSub>
                            </m:e>
                          </m:eqArr>
                        </m:e>
                      </m:d>
                    </m:oMath>
                  </m:oMathPara>
                </a14:m>
                <a:endParaRPr lang="en-US" sz="240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5" name="Rectangle 4"/>
              <p:cNvSpPr>
                <a:spLocks noRot="1" noChangeAspect="1" noMove="1" noResize="1" noEditPoints="1" noAdjustHandles="1" noChangeArrowheads="1" noChangeShapeType="1" noTextEdit="1"/>
              </p:cNvSpPr>
              <p:nvPr/>
            </p:nvSpPr>
            <p:spPr>
              <a:xfrm>
                <a:off x="4901184" y="2186577"/>
                <a:ext cx="6096000" cy="3676263"/>
              </a:xfrm>
              <a:prstGeom prst="rect">
                <a:avLst/>
              </a:prstGeom>
              <a:blipFill rotWithShape="0">
                <a:blip r:embed="rId2"/>
                <a:stretch>
                  <a:fillRect/>
                </a:stretch>
              </a:blipFill>
            </p:spPr>
            <p:txBody>
              <a:bodyPr/>
              <a:lstStyle/>
              <a:p>
                <a:r>
                  <a:rPr lang="en-US">
                    <a:noFill/>
                  </a:rPr>
                  <a:t> </a:t>
                </a:r>
              </a:p>
            </p:txBody>
          </p:sp>
        </mc:Fallback>
      </mc:AlternateContent>
      <p:sp>
        <p:nvSpPr>
          <p:cNvPr id="3" name="Rectangular Callout 2"/>
          <p:cNvSpPr/>
          <p:nvPr/>
        </p:nvSpPr>
        <p:spPr>
          <a:xfrm>
            <a:off x="1228343" y="4834166"/>
            <a:ext cx="1625966" cy="973606"/>
          </a:xfrm>
          <a:prstGeom prst="wedgeRectCallout">
            <a:avLst>
              <a:gd name="adj1" fmla="val 223132"/>
              <a:gd name="adj2" fmla="val -1013"/>
            </a:avLst>
          </a:prstGeom>
          <a:solidFill>
            <a:schemeClr val="accent1">
              <a:alpha val="7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ular Callout 9"/>
          <p:cNvSpPr/>
          <p:nvPr/>
        </p:nvSpPr>
        <p:spPr>
          <a:xfrm>
            <a:off x="1672935" y="3284257"/>
            <a:ext cx="2480064" cy="571227"/>
          </a:xfrm>
          <a:prstGeom prst="wedgeRectCallout">
            <a:avLst>
              <a:gd name="adj1" fmla="val 210930"/>
              <a:gd name="adj2" fmla="val -6435"/>
            </a:avLst>
          </a:prstGeom>
          <a:solidFill>
            <a:schemeClr val="accent1">
              <a:alpha val="7000"/>
            </a:scheme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ular Callout 11"/>
          <p:cNvSpPr/>
          <p:nvPr/>
        </p:nvSpPr>
        <p:spPr>
          <a:xfrm>
            <a:off x="1870287" y="4414941"/>
            <a:ext cx="2282712" cy="247195"/>
          </a:xfrm>
          <a:prstGeom prst="wedgeRectCallout">
            <a:avLst>
              <a:gd name="adj1" fmla="val 88550"/>
              <a:gd name="adj2" fmla="val -63128"/>
            </a:avLst>
          </a:prstGeom>
          <a:solidFill>
            <a:schemeClr val="accent1">
              <a:alpha val="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ular Callout 12"/>
          <p:cNvSpPr/>
          <p:nvPr/>
        </p:nvSpPr>
        <p:spPr>
          <a:xfrm>
            <a:off x="2534708" y="4441255"/>
            <a:ext cx="802567" cy="170748"/>
          </a:xfrm>
          <a:prstGeom prst="wedgeRectCallout">
            <a:avLst>
              <a:gd name="adj1" fmla="val 658692"/>
              <a:gd name="adj2" fmla="val -32306"/>
            </a:avLst>
          </a:prstGeom>
          <a:solidFill>
            <a:schemeClr val="accent1">
              <a:alpha val="7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ular Callout 13"/>
          <p:cNvSpPr/>
          <p:nvPr/>
        </p:nvSpPr>
        <p:spPr>
          <a:xfrm>
            <a:off x="2429453" y="1940510"/>
            <a:ext cx="1256478" cy="246067"/>
          </a:xfrm>
          <a:prstGeom prst="wedgeRectCallout">
            <a:avLst>
              <a:gd name="adj1" fmla="val 301142"/>
              <a:gd name="adj2" fmla="val 162066"/>
            </a:avLst>
          </a:prstGeom>
          <a:solidFill>
            <a:schemeClr val="accent1">
              <a:alpha val="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ular Callout 14"/>
          <p:cNvSpPr/>
          <p:nvPr/>
        </p:nvSpPr>
        <p:spPr>
          <a:xfrm>
            <a:off x="1998019" y="3932010"/>
            <a:ext cx="1391884" cy="170748"/>
          </a:xfrm>
          <a:prstGeom prst="wedgeRectCallout">
            <a:avLst>
              <a:gd name="adj1" fmla="val 377952"/>
              <a:gd name="adj2" fmla="val -16895"/>
            </a:avLst>
          </a:prstGeom>
          <a:solidFill>
            <a:schemeClr val="accent1">
              <a:alpha val="10000"/>
            </a:scheme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p:cNvSpPr txBox="1">
            <a:spLocks/>
          </p:cNvSpPr>
          <p:nvPr/>
        </p:nvSpPr>
        <p:spPr>
          <a:xfrm>
            <a:off x="219414" y="167582"/>
            <a:ext cx="10515600" cy="1325563"/>
          </a:xfrm>
          <a:prstGeom prst="rect">
            <a:avLst/>
          </a:prstGeom>
        </p:spPr>
        <p:txBody>
          <a:bodyPr vert="horz" lIns="91440" tIns="45720" rIns="91440" bIns="45720" rtlCol="0" anchor="b">
            <a:normAutofit fontScale="7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BR"/>
              <a:t>Avem o metodă de măsurare a conținutului informațional? Sigur ca da !</a:t>
            </a:r>
            <a:endParaRPr lang="en-US"/>
          </a:p>
        </p:txBody>
      </p:sp>
      <p:sp>
        <p:nvSpPr>
          <p:cNvPr id="16" name="Flowchart: Process 15"/>
          <p:cNvSpPr/>
          <p:nvPr/>
        </p:nvSpPr>
        <p:spPr>
          <a:xfrm>
            <a:off x="314768" y="1579160"/>
            <a:ext cx="11709372" cy="4893242"/>
          </a:xfrm>
          <a:prstGeom prst="flowChartProcess">
            <a:avLst/>
          </a:prstGeom>
          <a:solidFill>
            <a:schemeClr val="accent6">
              <a:lumMod val="75000"/>
              <a:alpha val="2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20255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89" y="0"/>
            <a:ext cx="10515600" cy="926757"/>
          </a:xfrm>
        </p:spPr>
        <p:txBody>
          <a:bodyPr>
            <a:normAutofit/>
          </a:bodyPr>
          <a:lstStyle/>
          <a:p>
            <a:r>
              <a:rPr lang="en-US"/>
              <a:t>Auto-alinierea de secvente </a:t>
            </a:r>
            <a:r>
              <a:rPr lang="en-US" sz="2000"/>
              <a:t>(metodă noua românească)</a:t>
            </a:r>
          </a:p>
        </p:txBody>
      </p:sp>
      <mc:AlternateContent xmlns:mc="http://schemas.openxmlformats.org/markup-compatibility/2006" xmlns:a14="http://schemas.microsoft.com/office/drawing/2010/main">
        <mc:Choice Requires="a14">
          <p:graphicFrame>
            <p:nvGraphicFramePr>
              <p:cNvPr id="5" name="Table 4"/>
              <p:cNvGraphicFramePr>
                <a:graphicFrameLocks noGrp="1"/>
              </p:cNvGraphicFramePr>
              <p:nvPr>
                <p:extLst>
                  <p:ext uri="{D42A27DB-BD31-4B8C-83A1-F6EECF244321}">
                    <p14:modId xmlns:p14="http://schemas.microsoft.com/office/powerpoint/2010/main" val="2806360919"/>
                  </p:ext>
                </p:extLst>
              </p:nvPr>
            </p:nvGraphicFramePr>
            <p:xfrm>
              <a:off x="617917" y="834082"/>
              <a:ext cx="10921234" cy="5640705"/>
            </p:xfrm>
            <a:graphic>
              <a:graphicData uri="http://schemas.openxmlformats.org/drawingml/2006/table">
                <a:tbl>
                  <a:tblPr firstRow="1" firstCol="1" bandRow="1"/>
                  <a:tblGrid>
                    <a:gridCol w="2841041">
                      <a:extLst>
                        <a:ext uri="{9D8B030D-6E8A-4147-A177-3AD203B41FA5}">
                          <a16:colId xmlns:a16="http://schemas.microsoft.com/office/drawing/2014/main" val="20000"/>
                        </a:ext>
                      </a:extLst>
                    </a:gridCol>
                    <a:gridCol w="2050104">
                      <a:extLst>
                        <a:ext uri="{9D8B030D-6E8A-4147-A177-3AD203B41FA5}">
                          <a16:colId xmlns:a16="http://schemas.microsoft.com/office/drawing/2014/main" val="20001"/>
                        </a:ext>
                      </a:extLst>
                    </a:gridCol>
                    <a:gridCol w="2823323">
                      <a:extLst>
                        <a:ext uri="{9D8B030D-6E8A-4147-A177-3AD203B41FA5}">
                          <a16:colId xmlns:a16="http://schemas.microsoft.com/office/drawing/2014/main" val="20002"/>
                        </a:ext>
                      </a:extLst>
                    </a:gridCol>
                    <a:gridCol w="3206766">
                      <a:extLst>
                        <a:ext uri="{9D8B030D-6E8A-4147-A177-3AD203B41FA5}">
                          <a16:colId xmlns:a16="http://schemas.microsoft.com/office/drawing/2014/main" val="20003"/>
                        </a:ext>
                      </a:extLst>
                    </a:gridCol>
                  </a:tblGrid>
                  <a:tr h="138719">
                    <a:tc>
                      <a:txBody>
                        <a:bodyPr/>
                        <a:lstStyle/>
                        <a:p>
                          <a:pPr marL="0" marR="0">
                            <a:spcBef>
                              <a:spcPts val="0"/>
                            </a:spcBef>
                            <a:spcAft>
                              <a:spcPts val="0"/>
                            </a:spcAft>
                          </a:pP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Total steps of </a:t>
                          </a:r>
                          <a:r>
                            <a:rPr lang="en-US" sz="1000" i="1">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u</a:t>
                          </a: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FFFFFF"/>
                              </a:solidFill>
                              <a:effectLst/>
                              <a:latin typeface="Consolas" panose="020B0609020204030204" pitchFamily="49" charset="0"/>
                              <a:ea typeface="Times New Roman" panose="02020603050405020304" pitchFamily="18" charset="0"/>
                              <a:cs typeface="Courier New" panose="02070309020205020404" pitchFamily="49" charset="0"/>
                            </a:rPr>
                            <a:t>4</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7F7F"/>
                        </a:solidFill>
                      </a:tcPr>
                    </a:tc>
                    <a:tc>
                      <a:txBody>
                        <a:bodyPr/>
                        <a:lstStyle/>
                        <a:p>
                          <a:pPr marL="0" marR="0">
                            <a:spcBef>
                              <a:spcPts val="0"/>
                            </a:spcBef>
                            <a:spcAft>
                              <a:spcPts val="0"/>
                            </a:spcAft>
                          </a:pP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Self alignment</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7F7F"/>
                        </a:solidFill>
                      </a:tcPr>
                    </a:tc>
                    <a:tc>
                      <a:txBody>
                        <a:bodyPr/>
                        <a:lstStyle/>
                        <a:p>
                          <a:pPr marL="0" marR="0">
                            <a:spcBef>
                              <a:spcPts val="0"/>
                            </a:spcBef>
                            <a:spcAft>
                              <a:spcPts val="0"/>
                            </a:spcAft>
                          </a:pP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Location</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7F7F"/>
                        </a:solidFill>
                      </a:tcPr>
                    </a:tc>
                    <a:tc>
                      <a:txBody>
                        <a:bodyPr/>
                        <a:lstStyle/>
                        <a:p>
                          <a:pPr marL="0" marR="0">
                            <a:spcBef>
                              <a:spcPts val="0"/>
                            </a:spcBef>
                            <a:spcAft>
                              <a:spcPts val="0"/>
                            </a:spcAft>
                          </a:pP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Match per step</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7F7F"/>
                        </a:solidFill>
                      </a:tcPr>
                    </a:tc>
                    <a:extLst>
                      <a:ext uri="{0D108BD9-81ED-4DB2-BD59-A6C34878D82A}">
                        <a16:rowId xmlns:a16="http://schemas.microsoft.com/office/drawing/2014/main" val="10000"/>
                      </a:ext>
                    </a:extLst>
                  </a:tr>
                  <a:tr h="1453292">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Step u=1:</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Para xmlns:m="http://schemas.openxmlformats.org/officeDocument/2006/math">
                              <m:oMathParaPr>
                                <m:jc m:val="centerGroup"/>
                              </m:oMathParaPr>
                              <m:oMath xmlns:m="http://schemas.openxmlformats.org/officeDocument/2006/math">
                                <m:nary>
                                  <m:naryPr>
                                    <m:chr m:val="∑"/>
                                    <m:limLoc m:val="undOvr"/>
                                    <m:supHide m:val="on"/>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solidFill>
                                          <a:srgbClr val="FF0000"/>
                                        </a:solidFill>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solidFill>
                                          <a:srgbClr val="FF0000"/>
                                        </a:solidFill>
                                        <a:effectLst/>
                                        <a:latin typeface="Cambria Math" panose="02040503050406030204" pitchFamily="18" charset="0"/>
                                        <a:ea typeface="Times New Roman" panose="02020603050405020304" pitchFamily="18" charset="0"/>
                                        <a:cs typeface="Times New Roman" panose="02020603050405020304" pitchFamily="18" charset="0"/>
                                      </a:rPr>
                                      <m:t>=1</m:t>
                                    </m:r>
                                  </m:sub>
                                  <m:sup/>
                                  <m:e>
                                    <m:f>
                                      <m:f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fPr>
                                      <m:num>
                                        <m:nary>
                                          <m:naryPr>
                                            <m:chr m:val="∑"/>
                                            <m:limLoc m:val="undOv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000" b="1" i="1">
                                                <a:solidFill>
                                                  <a:srgbClr val="0070C0"/>
                                                </a:solidFill>
                                                <a:effectLst/>
                                                <a:latin typeface="Cambria Math" panose="02040503050406030204" pitchFamily="18" charset="0"/>
                                                <a:ea typeface="Times New Roman" panose="02020603050405020304" pitchFamily="18" charset="0"/>
                                                <a:cs typeface="Times New Roman" panose="02020603050405020304" pitchFamily="18" charset="0"/>
                                              </a:rPr>
                                              <m:t>𝟒</m:t>
                                            </m:r>
                                          </m:sup>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𝑓</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e>
                                        </m:nary>
                                      </m:num>
                                      <m:den>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solidFill>
                                              <a:srgbClr val="0070C0"/>
                                            </a:solidFill>
                                            <a:effectLst/>
                                            <a:latin typeface="Cambria Math" panose="02040503050406030204" pitchFamily="18" charset="0"/>
                                            <a:ea typeface="Times New Roman" panose="02020603050405020304" pitchFamily="18" charset="0"/>
                                            <a:cs typeface="Times New Roman" panose="02020603050405020304" pitchFamily="18" charset="0"/>
                                          </a:rPr>
                                          <m:t>4</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×100)</m:t>
                                        </m:r>
                                      </m:den>
                                    </m:f>
                                  </m:e>
                                </m:nary>
                              </m:oMath>
                            </m:oMathPara>
                          </a14:m>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|s|=5</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|s|-u=5-1=</a:t>
                          </a:r>
                          <a:r>
                            <a:rPr lang="en-US" sz="1000" b="1">
                              <a:solidFill>
                                <a:srgbClr val="0070C0"/>
                              </a:solidFill>
                              <a:effectLst/>
                              <a:latin typeface="Consolas" panose="020B0609020204030204" pitchFamily="49" charset="0"/>
                              <a:ea typeface="Times New Roman" panose="02020603050405020304" pitchFamily="18" charset="0"/>
                              <a:cs typeface="Times New Roman" panose="02020603050405020304" pitchFamily="18" charset="0"/>
                            </a:rPr>
                            <a:t>4</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X[i]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X[u+i]=</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BAAC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    BAAC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  [i]</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BAAC   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1F3864"/>
                              </a:solidFill>
                              <a:effectLst/>
                              <a:latin typeface="Consolas" panose="020B0609020204030204" pitchFamily="49" charset="0"/>
                              <a:ea typeface="Times New Roman" panose="02020603050405020304" pitchFamily="18" charset="0"/>
                              <a:cs typeface="Times New Roman" panose="02020603050405020304" pitchFamily="18" charset="0"/>
                            </a:rPr>
                            <a:t>BAAC</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 [u+i]</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)=0 | u=1| i=1</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)=0 | u=1| i=2</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)=1 | u=1| i=3</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C</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)=0 | u=1| i=4</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 xmlns:m="http://schemas.openxmlformats.org/officeDocument/2006/math">
                              <m:nary>
                                <m:naryPr>
                                  <m:chr m:val="∑"/>
                                  <m:limLoc m:val="undOv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4</m:t>
                                  </m:r>
                                </m:sup>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𝑓</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e>
                              </m:nary>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oMath>
                          </a14:m>
                          <a:r>
                            <a:rPr lang="en-US" sz="1000">
                              <a:effectLst/>
                              <a:latin typeface="Consolas" panose="020B0609020204030204" pitchFamily="49" charset="0"/>
                              <a:ea typeface="Times New Roman" panose="02020603050405020304" pitchFamily="18" charset="0"/>
                              <a:cs typeface="Times New Roman" panose="02020603050405020304" pitchFamily="18" charset="0"/>
                            </a:rPr>
                            <a:t> </a:t>
                          </a: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Para xmlns:m="http://schemas.openxmlformats.org/officeDocument/2006/math">
                              <m:oMathParaPr>
                                <m:jc m:val="centerGroup"/>
                              </m:oMathParaPr>
                              <m:oMath xmlns:m="http://schemas.openxmlformats.org/officeDocument/2006/math">
                                <m:nary>
                                  <m:naryPr>
                                    <m:chr m:val="∑"/>
                                    <m:limLoc m:val="undOvr"/>
                                    <m:supHide m:val="on"/>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b>
                                  <m:sup/>
                                  <m:e>
                                    <m:f>
                                      <m:f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num>
                                      <m:den>
                                        <m:r>
                                          <a:rPr lang="en-US" sz="1000" i="1">
                                            <a:solidFill>
                                              <a:srgbClr val="0070C0"/>
                                            </a:solidFill>
                                            <a:effectLst/>
                                            <a:latin typeface="Cambria Math" panose="02040503050406030204" pitchFamily="18" charset="0"/>
                                            <a:ea typeface="Times New Roman" panose="02020603050405020304" pitchFamily="18" charset="0"/>
                                            <a:cs typeface="Times New Roman" panose="02020603050405020304" pitchFamily="18" charset="0"/>
                                          </a:rPr>
                                          <m:t>4</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 ×100</m:t>
                                        </m:r>
                                      </m:den>
                                    </m:f>
                                  </m:e>
                                </m:nary>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=25</m:t>
                                </m:r>
                              </m:oMath>
                            </m:oMathPara>
                          </a14:m>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1"/>
                      </a:ext>
                    </a:extLst>
                  </a:tr>
                  <a:tr h="1315834">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Step u=2:</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Para xmlns:m="http://schemas.openxmlformats.org/officeDocument/2006/math">
                              <m:oMathParaPr>
                                <m:jc m:val="centerGroup"/>
                              </m:oMathParaPr>
                              <m:oMath xmlns:m="http://schemas.openxmlformats.org/officeDocument/2006/math">
                                <m:nary>
                                  <m:naryPr>
                                    <m:chr m:val="∑"/>
                                    <m:limLoc m:val="undOvr"/>
                                    <m:supHide m:val="on"/>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solidFill>
                                          <a:srgbClr val="FF0000"/>
                                        </a:solidFill>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solidFill>
                                          <a:srgbClr val="FF0000"/>
                                        </a:solidFill>
                                        <a:effectLst/>
                                        <a:latin typeface="Cambria Math" panose="02040503050406030204" pitchFamily="18" charset="0"/>
                                        <a:ea typeface="Times New Roman" panose="02020603050405020304" pitchFamily="18" charset="0"/>
                                        <a:cs typeface="Times New Roman" panose="02020603050405020304" pitchFamily="18" charset="0"/>
                                      </a:rPr>
                                      <m:t>=2</m:t>
                                    </m:r>
                                  </m:sub>
                                  <m:sup/>
                                  <m:e>
                                    <m:f>
                                      <m:f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fPr>
                                      <m:num>
                                        <m:nary>
                                          <m:naryPr>
                                            <m:chr m:val="∑"/>
                                            <m:limLoc m:val="undOv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000" b="1" i="1">
                                                <a:solidFill>
                                                  <a:srgbClr val="0070C0"/>
                                                </a:solidFill>
                                                <a:effectLst/>
                                                <a:latin typeface="Cambria Math" panose="02040503050406030204" pitchFamily="18" charset="0"/>
                                                <a:ea typeface="Times New Roman" panose="02020603050405020304" pitchFamily="18" charset="0"/>
                                                <a:cs typeface="Times New Roman" panose="02020603050405020304" pitchFamily="18" charset="0"/>
                                              </a:rPr>
                                              <m:t>𝟑</m:t>
                                            </m:r>
                                          </m:sup>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𝑓</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e>
                                        </m:nary>
                                      </m:num>
                                      <m:den>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solidFill>
                                              <a:srgbClr val="0070C0"/>
                                            </a:solidFill>
                                            <a:effectLst/>
                                            <a:latin typeface="Cambria Math" panose="02040503050406030204" pitchFamily="18" charset="0"/>
                                            <a:ea typeface="Times New Roman" panose="02020603050405020304" pitchFamily="18" charset="0"/>
                                            <a:cs typeface="Times New Roman" panose="02020603050405020304" pitchFamily="18" charset="0"/>
                                          </a:rPr>
                                          <m:t>3</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×100)</m:t>
                                        </m:r>
                                      </m:den>
                                    </m:f>
                                  </m:e>
                                </m:nary>
                              </m:oMath>
                            </m:oMathPara>
                          </a14:m>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|s|=5</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|s|-u=5-2=</a:t>
                          </a:r>
                          <a:r>
                            <a:rPr lang="en-US" sz="1000" b="1">
                              <a:solidFill>
                                <a:srgbClr val="0070C0"/>
                              </a:solidFill>
                              <a:effectLst/>
                              <a:latin typeface="Consolas" panose="020B0609020204030204" pitchFamily="49" charset="0"/>
                              <a:ea typeface="Times New Roman" panose="02020603050405020304" pitchFamily="18" charset="0"/>
                              <a:cs typeface="Times New Roman" panose="02020603050405020304" pitchFamily="18" charset="0"/>
                            </a:rPr>
                            <a:t>3</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X[i]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X[u+i]=</a:t>
                          </a:r>
                          <a:r>
                            <a:rPr lang="en-US" sz="1000" b="1">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  [i] 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US" sz="100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AAC</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1F3864"/>
                              </a:solidFill>
                              <a:effectLst/>
                              <a:latin typeface="Consolas" panose="020B0609020204030204" pitchFamily="49" charset="0"/>
                              <a:ea typeface="Times New Roman" panose="02020603050405020304" pitchFamily="18" charset="0"/>
                              <a:cs typeface="Times New Roman" panose="02020603050405020304" pitchFamily="18" charset="0"/>
                            </a:rPr>
                            <a:t>AAC</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[u+i]</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)=1 | u=2| i=1</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)=0 | u=2| i=2</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C</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)=0 | u=2| i=3</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 xmlns:m="http://schemas.openxmlformats.org/officeDocument/2006/math">
                              <m:nary>
                                <m:naryPr>
                                  <m:chr m:val="∑"/>
                                  <m:limLoc m:val="undOv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3</m:t>
                                  </m:r>
                                </m:sup>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𝑓</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e>
                              </m:nary>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oMath>
                          </a14:m>
                          <a:r>
                            <a:rPr lang="en-US" sz="1000">
                              <a:effectLst/>
                              <a:latin typeface="Consolas" panose="020B0609020204030204" pitchFamily="49" charset="0"/>
                              <a:ea typeface="Times New Roman" panose="02020603050405020304" pitchFamily="18" charset="0"/>
                              <a:cs typeface="Times New Roman" panose="02020603050405020304" pitchFamily="18" charset="0"/>
                            </a:rPr>
                            <a:t> </a:t>
                          </a: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Para xmlns:m="http://schemas.openxmlformats.org/officeDocument/2006/math">
                              <m:oMathParaPr>
                                <m:jc m:val="centerGroup"/>
                              </m:oMathParaPr>
                              <m:oMath xmlns:m="http://schemas.openxmlformats.org/officeDocument/2006/math">
                                <m:nary>
                                  <m:naryPr>
                                    <m:chr m:val="∑"/>
                                    <m:limLoc m:val="undOvr"/>
                                    <m:supHide m:val="on"/>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=2</m:t>
                                    </m:r>
                                  </m:sub>
                                  <m:sup/>
                                  <m:e>
                                    <m:f>
                                      <m:f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num>
                                      <m:den>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3×100</m:t>
                                        </m:r>
                                      </m:den>
                                    </m:f>
                                  </m:e>
                                </m:nary>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=~33</m:t>
                                </m:r>
                              </m:oMath>
                            </m:oMathPara>
                          </a14:m>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2"/>
                      </a:ext>
                    </a:extLst>
                  </a:tr>
                  <a:tr h="1176432">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Step u=3:</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Para xmlns:m="http://schemas.openxmlformats.org/officeDocument/2006/math">
                              <m:oMathParaPr>
                                <m:jc m:val="centerGroup"/>
                              </m:oMathParaPr>
                              <m:oMath xmlns:m="http://schemas.openxmlformats.org/officeDocument/2006/math">
                                <m:nary>
                                  <m:naryPr>
                                    <m:chr m:val="∑"/>
                                    <m:limLoc m:val="undOvr"/>
                                    <m:supHide m:val="on"/>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solidFill>
                                          <a:srgbClr val="FF0000"/>
                                        </a:solidFill>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solidFill>
                                          <a:srgbClr val="FF0000"/>
                                        </a:solidFill>
                                        <a:effectLst/>
                                        <a:latin typeface="Cambria Math" panose="02040503050406030204" pitchFamily="18" charset="0"/>
                                        <a:ea typeface="Times New Roman" panose="02020603050405020304" pitchFamily="18" charset="0"/>
                                        <a:cs typeface="Times New Roman" panose="02020603050405020304" pitchFamily="18" charset="0"/>
                                      </a:rPr>
                                      <m:t>=3</m:t>
                                    </m:r>
                                  </m:sub>
                                  <m:sup/>
                                  <m:e>
                                    <m:f>
                                      <m:f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fPr>
                                      <m:num>
                                        <m:nary>
                                          <m:naryPr>
                                            <m:chr m:val="∑"/>
                                            <m:limLoc m:val="undOv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000" b="1" i="1">
                                                <a:solidFill>
                                                  <a:srgbClr val="0070C0"/>
                                                </a:solidFill>
                                                <a:effectLst/>
                                                <a:latin typeface="Cambria Math" panose="02040503050406030204" pitchFamily="18" charset="0"/>
                                                <a:ea typeface="Times New Roman" panose="02020603050405020304" pitchFamily="18" charset="0"/>
                                                <a:cs typeface="Times New Roman" panose="02020603050405020304" pitchFamily="18" charset="0"/>
                                              </a:rPr>
                                              <m:t>𝟐</m:t>
                                            </m:r>
                                          </m:sup>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𝑓</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e>
                                        </m:nary>
                                      </m:num>
                                      <m:den>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solidFill>
                                              <a:srgbClr val="0070C0"/>
                                            </a:solidFill>
                                            <a:effectLst/>
                                            <a:latin typeface="Cambria Math" panose="02040503050406030204" pitchFamily="18" charset="0"/>
                                            <a:ea typeface="Times New Roman" panose="02020603050405020304" pitchFamily="18" charset="0"/>
                                            <a:cs typeface="Times New Roman" panose="02020603050405020304" pitchFamily="18" charset="0"/>
                                          </a:rPr>
                                          <m:t>2</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×100)</m:t>
                                        </m:r>
                                      </m:den>
                                    </m:f>
                                  </m:e>
                                </m:nary>
                              </m:oMath>
                            </m:oMathPara>
                          </a14:m>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|s|=5</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|s|-u=5-2=</a:t>
                          </a:r>
                          <a:r>
                            <a:rPr lang="en-US" sz="1000" b="1">
                              <a:solidFill>
                                <a:srgbClr val="0070C0"/>
                              </a:solidFill>
                              <a:effectLst/>
                              <a:latin typeface="Consolas" panose="020B0609020204030204" pitchFamily="49" charset="0"/>
                              <a:ea typeface="Times New Roman" panose="02020603050405020304" pitchFamily="18" charset="0"/>
                              <a:cs typeface="Times New Roman" panose="02020603050405020304" pitchFamily="18" charset="0"/>
                            </a:rPr>
                            <a:t>2</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X[i]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X[u+i]=</a:t>
                          </a:r>
                          <a:r>
                            <a:rPr lang="en-US" sz="1000" b="1">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C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[i]</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t>
                          </a:r>
                          <a:r>
                            <a:rPr lang="en-US" sz="100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AC   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1F3864"/>
                              </a:solidFill>
                              <a:effectLst/>
                              <a:latin typeface="Consolas" panose="020B0609020204030204" pitchFamily="49" charset="0"/>
                              <a:ea typeface="Times New Roman" panose="02020603050405020304" pitchFamily="18" charset="0"/>
                              <a:cs typeface="Times New Roman" panose="02020603050405020304" pitchFamily="18" charset="0"/>
                            </a:rPr>
                            <a:t>AC</a:t>
                          </a:r>
                          <a:r>
                            <a:rPr lang="en-US" sz="1000">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[u+i]</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)=1 | u=3| i=1</a:t>
                          </a:r>
                          <a:b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C</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)=0 | u=3| i=2</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b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br>
                          <a14:m>
                            <m:oMath xmlns:m="http://schemas.openxmlformats.org/officeDocument/2006/math">
                              <m:nary>
                                <m:naryPr>
                                  <m:chr m:val="∑"/>
                                  <m:limLoc m:val="undOv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2</m:t>
                                  </m:r>
                                </m:sup>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𝑓</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e>
                              </m:nary>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oMath>
                          </a14:m>
                          <a:r>
                            <a:rPr lang="en-US" sz="1000">
                              <a:effectLst/>
                              <a:latin typeface="Consolas" panose="020B0609020204030204" pitchFamily="49" charset="0"/>
                              <a:ea typeface="Times New Roman" panose="02020603050405020304" pitchFamily="18" charset="0"/>
                              <a:cs typeface="Times New Roman" panose="02020603050405020304" pitchFamily="18" charset="0"/>
                            </a:rPr>
                            <a:t> </a:t>
                          </a: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Para xmlns:m="http://schemas.openxmlformats.org/officeDocument/2006/math">
                              <m:oMathParaPr>
                                <m:jc m:val="centerGroup"/>
                              </m:oMathParaPr>
                              <m:oMath xmlns:m="http://schemas.openxmlformats.org/officeDocument/2006/math">
                                <m:nary>
                                  <m:naryPr>
                                    <m:chr m:val="∑"/>
                                    <m:limLoc m:val="undOvr"/>
                                    <m:supHide m:val="on"/>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=3</m:t>
                                    </m:r>
                                  </m:sub>
                                  <m:sup/>
                                  <m:e>
                                    <m:f>
                                      <m:f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num>
                                      <m:den>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2×100</m:t>
                                        </m:r>
                                      </m:den>
                                    </m:f>
                                  </m:e>
                                </m:nary>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=50</m:t>
                                </m:r>
                              </m:oMath>
                            </m:oMathPara>
                          </a14:m>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3"/>
                      </a:ext>
                    </a:extLst>
                  </a:tr>
                  <a:tr h="1049956">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Step u=4:</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Para xmlns:m="http://schemas.openxmlformats.org/officeDocument/2006/math">
                              <m:oMathParaPr>
                                <m:jc m:val="centerGroup"/>
                              </m:oMathParaPr>
                              <m:oMath xmlns:m="http://schemas.openxmlformats.org/officeDocument/2006/math">
                                <m:nary>
                                  <m:naryPr>
                                    <m:chr m:val="∑"/>
                                    <m:limLoc m:val="undOvr"/>
                                    <m:supHide m:val="on"/>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solidFill>
                                          <a:srgbClr val="FF0000"/>
                                        </a:solidFill>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solidFill>
                                          <a:srgbClr val="FF0000"/>
                                        </a:solidFill>
                                        <a:effectLst/>
                                        <a:latin typeface="Cambria Math" panose="02040503050406030204" pitchFamily="18" charset="0"/>
                                        <a:ea typeface="Times New Roman" panose="02020603050405020304" pitchFamily="18" charset="0"/>
                                        <a:cs typeface="Times New Roman" panose="02020603050405020304" pitchFamily="18" charset="0"/>
                                      </a:rPr>
                                      <m:t>=4</m:t>
                                    </m:r>
                                  </m:sub>
                                  <m:sup/>
                                  <m:e>
                                    <m:f>
                                      <m:f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fPr>
                                      <m:num>
                                        <m:nary>
                                          <m:naryPr>
                                            <m:chr m:val="∑"/>
                                            <m:limLoc m:val="undOv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000" b="1" i="1">
                                                <a:solidFill>
                                                  <a:srgbClr val="0070C0"/>
                                                </a:solidFill>
                                                <a:effectLst/>
                                                <a:latin typeface="Cambria Math" panose="02040503050406030204" pitchFamily="18" charset="0"/>
                                                <a:ea typeface="Times New Roman" panose="02020603050405020304" pitchFamily="18" charset="0"/>
                                                <a:cs typeface="Times New Roman" panose="02020603050405020304" pitchFamily="18" charset="0"/>
                                              </a:rPr>
                                              <m:t>𝟏</m:t>
                                            </m:r>
                                          </m:sup>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𝑓</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e>
                                        </m:nary>
                                      </m:num>
                                      <m:den>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solidFill>
                                              <a:srgbClr val="0070C0"/>
                                            </a:solidFill>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×100)</m:t>
                                        </m:r>
                                      </m:den>
                                    </m:f>
                                  </m:e>
                                </m:nary>
                              </m:oMath>
                            </m:oMathPara>
                          </a14:m>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|s|=5</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|s|-u=5-4=</a:t>
                          </a:r>
                          <a:r>
                            <a:rPr lang="en-US" sz="1000" b="1">
                              <a:solidFill>
                                <a:srgbClr val="0070C0"/>
                              </a:solidFill>
                              <a:effectLst/>
                              <a:latin typeface="Consolas" panose="020B0609020204030204" pitchFamily="49" charset="0"/>
                              <a:ea typeface="Times New Roman" panose="02020603050405020304" pitchFamily="18" charset="0"/>
                              <a:cs typeface="Times New Roman" panose="02020603050405020304" pitchFamily="18" charset="0"/>
                            </a:rPr>
                            <a:t>1</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X[i]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X[u+i]=</a:t>
                          </a:r>
                          <a:r>
                            <a:rPr lang="en-US" sz="1000" b="1">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[i]</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a:t>
                          </a:r>
                          <a:r>
                            <a:rPr lang="en-US" sz="100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C   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aseline="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1F3864"/>
                              </a:solidFill>
                              <a:effectLst/>
                              <a:latin typeface="Consolas" panose="020B0609020204030204" pitchFamily="49" charset="0"/>
                              <a:ea typeface="Times New Roman" panose="02020603050405020304" pitchFamily="18" charset="0"/>
                              <a:cs typeface="Times New Roman" panose="02020603050405020304" pitchFamily="18" charset="0"/>
                            </a:rPr>
                            <a:t>C</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[u+i]</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f(</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C</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)=0 | u=4| i=1</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 xmlns:m="http://schemas.openxmlformats.org/officeDocument/2006/math">
                              <m:nary>
                                <m:naryPr>
                                  <m:chr m:val="∑"/>
                                  <m:limLoc m:val="undOv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m:t>
                                  </m:r>
                                </m:sup>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𝑓</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m:t>
                                  </m:r>
                                </m:e>
                              </m:nary>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=0</m:t>
                              </m:r>
                            </m:oMath>
                          </a14:m>
                          <a:r>
                            <a:rPr lang="en-US" sz="1000">
                              <a:effectLst/>
                              <a:latin typeface="Consolas" panose="020B0609020204030204" pitchFamily="49" charset="0"/>
                              <a:ea typeface="Times New Roman" panose="02020603050405020304" pitchFamily="18" charset="0"/>
                              <a:cs typeface="Times New Roman" panose="02020603050405020304" pitchFamily="18" charset="0"/>
                            </a:rPr>
                            <a:t> </a:t>
                          </a: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14:m>
                            <m:oMathPara xmlns:m="http://schemas.openxmlformats.org/officeDocument/2006/math">
                              <m:oMathParaPr>
                                <m:jc m:val="centerGroup"/>
                              </m:oMathParaPr>
                              <m:oMath xmlns:m="http://schemas.openxmlformats.org/officeDocument/2006/math">
                                <m:nary>
                                  <m:naryPr>
                                    <m:chr m:val="∑"/>
                                    <m:limLoc m:val="undOvr"/>
                                    <m:supHide m:val="on"/>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𝑢</m:t>
                                    </m:r>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=4</m:t>
                                    </m:r>
                                  </m:sub>
                                  <m:sup/>
                                  <m:e>
                                    <m:f>
                                      <m:fPr>
                                        <m:ctrlPr>
                                          <a:rPr lang="en-US" sz="10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0</m:t>
                                        </m:r>
                                      </m:num>
                                      <m:den>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1×100</m:t>
                                        </m:r>
                                      </m:den>
                                    </m:f>
                                  </m:e>
                                </m:nary>
                                <m:r>
                                  <a:rPr lang="en-US" sz="1000" i="1">
                                    <a:effectLst/>
                                    <a:latin typeface="Cambria Math" panose="02040503050406030204" pitchFamily="18" charset="0"/>
                                    <a:ea typeface="Times New Roman" panose="02020603050405020304" pitchFamily="18" charset="0"/>
                                    <a:cs typeface="Times New Roman" panose="02020603050405020304" pitchFamily="18" charset="0"/>
                                  </a:rPr>
                                  <m:t>=0</m:t>
                                </m:r>
                              </m:oMath>
                            </m:oMathPara>
                          </a14:m>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4"/>
                      </a:ext>
                    </a:extLst>
                  </a:tr>
                </a:tbl>
              </a:graphicData>
            </a:graphic>
          </p:graphicFrame>
        </mc:Choice>
        <mc:Fallback xmlns="">
          <p:graphicFrame>
            <p:nvGraphicFramePr>
              <p:cNvPr id="5" name="Table 4"/>
              <p:cNvGraphicFramePr>
                <a:graphicFrameLocks noGrp="1"/>
              </p:cNvGraphicFramePr>
              <p:nvPr>
                <p:extLst>
                  <p:ext uri="{D42A27DB-BD31-4B8C-83A1-F6EECF244321}">
                    <p14:modId xmlns:p14="http://schemas.microsoft.com/office/powerpoint/2010/main" val="2806360919"/>
                  </p:ext>
                </p:extLst>
              </p:nvPr>
            </p:nvGraphicFramePr>
            <p:xfrm>
              <a:off x="617917" y="834082"/>
              <a:ext cx="10921234" cy="5640705"/>
            </p:xfrm>
            <a:graphic>
              <a:graphicData uri="http://schemas.openxmlformats.org/drawingml/2006/table">
                <a:tbl>
                  <a:tblPr firstRow="1" firstCol="1" bandRow="1"/>
                  <a:tblGrid>
                    <a:gridCol w="2841041"/>
                    <a:gridCol w="2050104"/>
                    <a:gridCol w="2823323"/>
                    <a:gridCol w="3206766"/>
                  </a:tblGrid>
                  <a:tr h="152400">
                    <a:tc>
                      <a:txBody>
                        <a:bodyPr/>
                        <a:lstStyle/>
                        <a:p>
                          <a:pPr marL="0" marR="0">
                            <a:spcBef>
                              <a:spcPts val="0"/>
                            </a:spcBef>
                            <a:spcAft>
                              <a:spcPts val="0"/>
                            </a:spcAft>
                          </a:pP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Total steps of </a:t>
                          </a:r>
                          <a:r>
                            <a:rPr lang="en-US" sz="1000" i="1">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u</a:t>
                          </a: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FFFFFF"/>
                              </a:solidFill>
                              <a:effectLst/>
                              <a:latin typeface="Consolas" panose="020B0609020204030204" pitchFamily="49" charset="0"/>
                              <a:ea typeface="Times New Roman" panose="02020603050405020304" pitchFamily="18" charset="0"/>
                              <a:cs typeface="Courier New" panose="02070309020205020404" pitchFamily="49" charset="0"/>
                            </a:rPr>
                            <a:t>4</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7F7F"/>
                        </a:solidFill>
                      </a:tcPr>
                    </a:tc>
                    <a:tc>
                      <a:txBody>
                        <a:bodyPr/>
                        <a:lstStyle/>
                        <a:p>
                          <a:pPr marL="0" marR="0">
                            <a:spcBef>
                              <a:spcPts val="0"/>
                            </a:spcBef>
                            <a:spcAft>
                              <a:spcPts val="0"/>
                            </a:spcAft>
                          </a:pP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Self alignment</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7F7F"/>
                        </a:solidFill>
                      </a:tcPr>
                    </a:tc>
                    <a:tc>
                      <a:txBody>
                        <a:bodyPr/>
                        <a:lstStyle/>
                        <a:p>
                          <a:pPr marL="0" marR="0">
                            <a:spcBef>
                              <a:spcPts val="0"/>
                            </a:spcBef>
                            <a:spcAft>
                              <a:spcPts val="0"/>
                            </a:spcAft>
                          </a:pP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Location</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7F7F"/>
                        </a:solidFill>
                      </a:tcPr>
                    </a:tc>
                    <a:tc>
                      <a:txBody>
                        <a:bodyPr/>
                        <a:lstStyle/>
                        <a:p>
                          <a:pPr marL="0" marR="0">
                            <a:spcBef>
                              <a:spcPts val="0"/>
                            </a:spcBef>
                            <a:spcAft>
                              <a:spcPts val="0"/>
                            </a:spcAft>
                          </a:pPr>
                          <a:r>
                            <a:rPr lang="en-US" sz="100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Match per step</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7F7F"/>
                        </a:solidFill>
                      </a:tcPr>
                    </a:tc>
                  </a:tr>
                  <a:tr h="1596644">
                    <a:tc>
                      <a:txBody>
                        <a:bodyPr/>
                        <a:lstStyle/>
                        <a:p>
                          <a:endParaRPr lang="en-US"/>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rotWithShape="0">
                          <a:blip r:embed="rId2"/>
                          <a:stretch>
                            <a:fillRect l="-215" t="-14885" r="-284979" b="-282061"/>
                          </a:stretch>
                        </a:blip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X[i]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X[u+i]=</a:t>
                          </a:r>
                          <a:r>
                            <a:rPr lang="en-US" sz="1000" b="1">
                              <a:solidFill>
                                <a:srgbClr val="2E74B5"/>
                              </a:solidFill>
                              <a:effectLst/>
                              <a:latin typeface="Consolas" panose="020B0609020204030204" pitchFamily="49" charset="0"/>
                              <a:ea typeface="Times New Roman" panose="02020603050405020304" pitchFamily="18" charset="0"/>
                              <a:cs typeface="Times New Roman" panose="02020603050405020304" pitchFamily="18" charset="0"/>
                            </a:rPr>
                            <a:t>BAAC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    BAAC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  [i]</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BAAC   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1F3864"/>
                              </a:solidFill>
                              <a:effectLst/>
                              <a:latin typeface="Consolas" panose="020B0609020204030204" pitchFamily="49" charset="0"/>
                              <a:ea typeface="Times New Roman" panose="02020603050405020304" pitchFamily="18" charset="0"/>
                              <a:cs typeface="Times New Roman" panose="02020603050405020304" pitchFamily="18" charset="0"/>
                            </a:rPr>
                            <a:t>BAAC</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 [u+i]</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endParaRPr lang="en-US"/>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rotWithShape="0">
                          <a:blip r:embed="rId2"/>
                          <a:stretch>
                            <a:fillRect l="-240875" t="-14885" r="-380" b="-282061"/>
                          </a:stretch>
                        </a:blipFill>
                      </a:tcPr>
                    </a:tc>
                  </a:tr>
                  <a:tr h="1445641">
                    <a:tc>
                      <a:txBody>
                        <a:bodyPr/>
                        <a:lstStyle/>
                        <a:p>
                          <a:endParaRPr lang="en-US"/>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rotWithShape="0">
                          <a:blip r:embed="rId2"/>
                          <a:stretch>
                            <a:fillRect l="-215" t="-126471" r="-284979" b="-210504"/>
                          </a:stretch>
                        </a:blip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X[i]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X[u+i]=</a:t>
                          </a:r>
                          <a:r>
                            <a:rPr lang="en-US" sz="1000" b="1">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  [i] 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US" sz="100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AAC</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1F3864"/>
                              </a:solidFill>
                              <a:effectLst/>
                              <a:latin typeface="Consolas" panose="020B0609020204030204" pitchFamily="49" charset="0"/>
                              <a:ea typeface="Times New Roman" panose="02020603050405020304" pitchFamily="18" charset="0"/>
                              <a:cs typeface="Times New Roman" panose="02020603050405020304" pitchFamily="18" charset="0"/>
                            </a:rPr>
                            <a:t>AAC</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[u+i]</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endParaRPr lang="en-US"/>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rotWithShape="0">
                          <a:blip r:embed="rId2"/>
                          <a:stretch>
                            <a:fillRect l="-240875" t="-126471" r="-380" b="-210504"/>
                          </a:stretch>
                        </a:blipFill>
                      </a:tcPr>
                    </a:tc>
                  </a:tr>
                  <a:tr h="1292479">
                    <a:tc>
                      <a:txBody>
                        <a:bodyPr/>
                        <a:lstStyle/>
                        <a:p>
                          <a:endParaRPr lang="en-US"/>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rotWithShape="0">
                          <a:blip r:embed="rId2"/>
                          <a:stretch>
                            <a:fillRect l="-215" t="-254245" r="-284979" b="-136321"/>
                          </a:stretch>
                        </a:blip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X[i]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X[u+i]=</a:t>
                          </a:r>
                          <a:r>
                            <a:rPr lang="en-US" sz="1000" b="1">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C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AB</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[i]</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t>
                          </a:r>
                          <a:r>
                            <a:rPr lang="en-US" sz="100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AC   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smtClean="0">
                              <a:solidFill>
                                <a:srgbClr val="1F3864"/>
                              </a:solidFill>
                              <a:effectLst/>
                              <a:latin typeface="Consolas" panose="020B0609020204030204" pitchFamily="49" charset="0"/>
                              <a:ea typeface="Times New Roman" panose="02020603050405020304" pitchFamily="18" charset="0"/>
                              <a:cs typeface="Times New Roman" panose="02020603050405020304" pitchFamily="18" charset="0"/>
                            </a:rPr>
                            <a:t>AC</a:t>
                          </a:r>
                          <a:r>
                            <a:rPr lang="en-US" sz="1000" smtClean="0">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u+i]</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endParaRPr lang="en-US"/>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rotWithShape="0">
                          <a:blip r:embed="rId2"/>
                          <a:stretch>
                            <a:fillRect l="-240875" t="-254245" r="-380" b="-136321"/>
                          </a:stretch>
                        </a:blipFill>
                      </a:tcPr>
                    </a:tc>
                  </a:tr>
                  <a:tr h="1153541">
                    <a:tc>
                      <a:txBody>
                        <a:bodyPr/>
                        <a:lstStyle/>
                        <a:p>
                          <a:endParaRPr lang="en-US"/>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rotWithShape="0">
                          <a:blip r:embed="rId2"/>
                          <a:stretch>
                            <a:fillRect l="-215" t="-395263" r="-284979" b="-52105"/>
                          </a:stretch>
                        </a:blipFill>
                      </a:tcPr>
                    </a:tc>
                    <a:tc>
                      <a:txBody>
                        <a:bodyPr/>
                        <a:lstStyle/>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X[i]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X[u+i]=</a:t>
                          </a:r>
                          <a:r>
                            <a:rPr lang="en-US" sz="1000" b="1">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    C</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a:solidFill>
                                <a:srgbClr val="C45911"/>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[i]</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  ABA</a:t>
                          </a:r>
                          <a:r>
                            <a:rPr lang="en-US" sz="100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C   </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aseline="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aseline="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r>
                          <a:br>
                            <a:rPr lang="en-US" sz="1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b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b="1" smtClean="0">
                              <a:solidFill>
                                <a:srgbClr val="1F3864"/>
                              </a:solidFill>
                              <a:effectLst/>
                              <a:latin typeface="Consolas" panose="020B0609020204030204" pitchFamily="49" charset="0"/>
                              <a:ea typeface="Times New Roman" panose="02020603050405020304" pitchFamily="18" charset="0"/>
                              <a:cs typeface="Times New Roman" panose="02020603050405020304" pitchFamily="18" charset="0"/>
                            </a:rPr>
                            <a:t>C</a:t>
                          </a:r>
                          <a:r>
                            <a:rPr lang="en-US" sz="1000" smtClean="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05050"/>
                              </a:solidFill>
                              <a:effectLst/>
                              <a:latin typeface="Consolas" panose="020B0609020204030204" pitchFamily="49" charset="0"/>
                              <a:ea typeface="Times New Roman" panose="02020603050405020304" pitchFamily="18" charset="0"/>
                              <a:cs typeface="Times New Roman" panose="02020603050405020304" pitchFamily="18" charset="0"/>
                            </a:rPr>
                            <a:t>[u+i]</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b="1">
                              <a:solidFill>
                                <a:srgbClr val="BF8F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onsolas" panose="020B0609020204030204" pitchFamily="49" charset="0"/>
                            <a:ea typeface="Times New Roman" panose="02020603050405020304" pitchFamily="18" charset="0"/>
                            <a:cs typeface="Times New Roman" panose="02020603050405020304" pitchFamily="18" charset="0"/>
                          </a:endParaRPr>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endParaRPr lang="en-US"/>
                        </a:p>
                      </a:txBody>
                      <a:tcPr marL="48967" marR="489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rotWithShape="0">
                          <a:blip r:embed="rId2"/>
                          <a:stretch>
                            <a:fillRect l="-240875" t="-395263" r="-380" b="-52105"/>
                          </a:stretch>
                        </a:blipFill>
                      </a:tcPr>
                    </a:tc>
                  </a:tr>
                </a:tbl>
              </a:graphicData>
            </a:graphic>
          </p:graphicFrame>
        </mc:Fallback>
      </mc:AlternateContent>
      <p:sp>
        <p:nvSpPr>
          <p:cNvPr id="3" name="Rectangle 2"/>
          <p:cNvSpPr/>
          <p:nvPr/>
        </p:nvSpPr>
        <p:spPr>
          <a:xfrm>
            <a:off x="10145111" y="351692"/>
            <a:ext cx="1467838" cy="369332"/>
          </a:xfrm>
          <a:prstGeom prst="rect">
            <a:avLst/>
          </a:prstGeom>
        </p:spPr>
        <p:txBody>
          <a:bodyPr wrap="none">
            <a:spAutoFit/>
          </a:bodyPr>
          <a:lstStyle/>
          <a:p>
            <a:r>
              <a:rPr lang="en-US"/>
              <a:t>|s|= “ABAAC”</a:t>
            </a:r>
          </a:p>
        </p:txBody>
      </p:sp>
    </p:spTree>
    <p:extLst>
      <p:ext uri="{BB962C8B-B14F-4D97-AF65-F5344CB8AC3E}">
        <p14:creationId xmlns:p14="http://schemas.microsoft.com/office/powerpoint/2010/main" val="1261178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891200" y="1033359"/>
            <a:ext cx="9755187" cy="2766528"/>
          </a:xfrm>
        </p:spPr>
        <p:txBody>
          <a:bodyPr>
            <a:normAutofit fontScale="90000"/>
          </a:bodyPr>
          <a:lstStyle/>
          <a:p>
            <a:r>
              <a:rPr lang="en-US" u="sng"/>
              <a:t>C.2.1</a:t>
            </a:r>
            <a:br>
              <a:rPr lang="en-US"/>
            </a:br>
            <a:r>
              <a:rPr lang="en-US"/>
              <a:t>Evoluția limbajului și structura codului</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2282097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a:xfrm>
            <a:off x="0" y="3124582"/>
            <a:ext cx="12192000" cy="2365805"/>
          </a:xfrm>
          <a:prstGeom prst="rect">
            <a:avLst/>
          </a:prstGeom>
          <a:solidFill>
            <a:schemeClr val="accent3">
              <a:alpha val="18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64461"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6591"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3965"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8335" y="403181"/>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22436"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62272"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41018"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98120" y="398424"/>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3" name="Picture 1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113369"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4" name="Picture 1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92112"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5" name="Picture 14"/>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0684" y="416922"/>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43" name="Content Placeholder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7206" y="3489096"/>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5924"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5" name="Picture 4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34139" y="348886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6" name="Picture 4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79655"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7" name="Picture 4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57223" y="3494430"/>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8" name="Picture 4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51286"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9" name="Picture 4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33288"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0" name="Picture 4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19926" y="3489096"/>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1" name="Picture 5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709370"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2" name="Picture 5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388566"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3" name="Picture 5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78925"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4" name="Picture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87647"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5" name="Picture 5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6564"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6" name="Picture 5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042131" y="3488992"/>
            <a:ext cx="717438" cy="102861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7" name="Picture 5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10771" y="3489510"/>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1" name="Rectangle 30"/>
          <p:cNvSpPr/>
          <p:nvPr/>
        </p:nvSpPr>
        <p:spPr>
          <a:xfrm>
            <a:off x="0" y="3124582"/>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Rectangle 31"/>
          <p:cNvSpPr/>
          <p:nvPr/>
        </p:nvSpPr>
        <p:spPr>
          <a:xfrm>
            <a:off x="0" y="-14817"/>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Rectangle 32"/>
          <p:cNvSpPr/>
          <p:nvPr/>
        </p:nvSpPr>
        <p:spPr>
          <a:xfrm>
            <a:off x="0" y="1575730"/>
            <a:ext cx="12192000" cy="732650"/>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4" name="Title 1"/>
          <p:cNvSpPr>
            <a:spLocks noGrp="1"/>
          </p:cNvSpPr>
          <p:nvPr>
            <p:ph type="title"/>
          </p:nvPr>
        </p:nvSpPr>
        <p:spPr>
          <a:xfrm>
            <a:off x="342335" y="1575730"/>
            <a:ext cx="463930" cy="732650"/>
          </a:xfrm>
        </p:spPr>
        <p:txBody>
          <a:bodyPr>
            <a:normAutofit/>
          </a:bodyPr>
          <a:lstStyle/>
          <a:p>
            <a:pPr algn="ctr"/>
            <a:r>
              <a:rPr lang="it-IT">
                <a:solidFill>
                  <a:schemeClr val="bg1"/>
                </a:solidFill>
              </a:rPr>
              <a:t>A</a:t>
            </a:r>
          </a:p>
        </p:txBody>
      </p:sp>
      <p:sp>
        <p:nvSpPr>
          <p:cNvPr id="39" name="Title 1"/>
          <p:cNvSpPr txBox="1">
            <a:spLocks/>
          </p:cNvSpPr>
          <p:nvPr/>
        </p:nvSpPr>
        <p:spPr>
          <a:xfrm>
            <a:off x="2514928" y="1576674"/>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D</a:t>
            </a:r>
          </a:p>
        </p:txBody>
      </p:sp>
      <p:sp>
        <p:nvSpPr>
          <p:cNvPr id="40" name="Title 1"/>
          <p:cNvSpPr txBox="1">
            <a:spLocks/>
          </p:cNvSpPr>
          <p:nvPr/>
        </p:nvSpPr>
        <p:spPr>
          <a:xfrm>
            <a:off x="6120490"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I</a:t>
            </a:r>
          </a:p>
        </p:txBody>
      </p:sp>
      <p:sp>
        <p:nvSpPr>
          <p:cNvPr id="41" name="Title 1"/>
          <p:cNvSpPr txBox="1">
            <a:spLocks/>
          </p:cNvSpPr>
          <p:nvPr/>
        </p:nvSpPr>
        <p:spPr>
          <a:xfrm>
            <a:off x="6844809"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J</a:t>
            </a:r>
          </a:p>
        </p:txBody>
      </p:sp>
      <p:sp>
        <p:nvSpPr>
          <p:cNvPr id="42" name="Title 1"/>
          <p:cNvSpPr txBox="1">
            <a:spLocks/>
          </p:cNvSpPr>
          <p:nvPr/>
        </p:nvSpPr>
        <p:spPr>
          <a:xfrm>
            <a:off x="3240123"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E</a:t>
            </a:r>
          </a:p>
        </p:txBody>
      </p:sp>
      <p:sp>
        <p:nvSpPr>
          <p:cNvPr id="58" name="Title 1"/>
          <p:cNvSpPr txBox="1">
            <a:spLocks/>
          </p:cNvSpPr>
          <p:nvPr/>
        </p:nvSpPr>
        <p:spPr>
          <a:xfrm>
            <a:off x="3967772"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F</a:t>
            </a:r>
          </a:p>
        </p:txBody>
      </p:sp>
      <p:sp>
        <p:nvSpPr>
          <p:cNvPr id="59" name="Title 1"/>
          <p:cNvSpPr txBox="1">
            <a:spLocks/>
          </p:cNvSpPr>
          <p:nvPr/>
        </p:nvSpPr>
        <p:spPr>
          <a:xfrm>
            <a:off x="4689026"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G</a:t>
            </a:r>
          </a:p>
        </p:txBody>
      </p:sp>
      <p:sp>
        <p:nvSpPr>
          <p:cNvPr id="60" name="Title 1"/>
          <p:cNvSpPr txBox="1">
            <a:spLocks/>
          </p:cNvSpPr>
          <p:nvPr/>
        </p:nvSpPr>
        <p:spPr>
          <a:xfrm>
            <a:off x="5413345"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H</a:t>
            </a:r>
          </a:p>
        </p:txBody>
      </p:sp>
      <p:sp>
        <p:nvSpPr>
          <p:cNvPr id="61" name="Title 1"/>
          <p:cNvSpPr txBox="1">
            <a:spLocks/>
          </p:cNvSpPr>
          <p:nvPr/>
        </p:nvSpPr>
        <p:spPr>
          <a:xfrm>
            <a:off x="1785291"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C</a:t>
            </a:r>
          </a:p>
        </p:txBody>
      </p:sp>
      <p:sp>
        <p:nvSpPr>
          <p:cNvPr id="62" name="Title 1"/>
          <p:cNvSpPr txBox="1">
            <a:spLocks/>
          </p:cNvSpPr>
          <p:nvPr/>
        </p:nvSpPr>
        <p:spPr>
          <a:xfrm>
            <a:off x="1069959" y="1576674"/>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B</a:t>
            </a:r>
          </a:p>
        </p:txBody>
      </p:sp>
      <p:sp>
        <p:nvSpPr>
          <p:cNvPr id="63" name="Title 1"/>
          <p:cNvSpPr txBox="1">
            <a:spLocks/>
          </p:cNvSpPr>
          <p:nvPr/>
        </p:nvSpPr>
        <p:spPr>
          <a:xfrm>
            <a:off x="7560719"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K</a:t>
            </a:r>
          </a:p>
        </p:txBody>
      </p:sp>
      <p:sp>
        <p:nvSpPr>
          <p:cNvPr id="64" name="Rectangle 63"/>
          <p:cNvSpPr/>
          <p:nvPr/>
        </p:nvSpPr>
        <p:spPr>
          <a:xfrm>
            <a:off x="0" y="2253867"/>
            <a:ext cx="12192000" cy="62386"/>
          </a:xfrm>
          <a:prstGeom prst="rect">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308245" y="165971"/>
            <a:ext cx="3632593" cy="272444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5" name="Title 1"/>
          <p:cNvSpPr txBox="1">
            <a:spLocks/>
          </p:cNvSpPr>
          <p:nvPr/>
        </p:nvSpPr>
        <p:spPr>
          <a:xfrm>
            <a:off x="433318"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B</a:t>
            </a:r>
          </a:p>
        </p:txBody>
      </p:sp>
      <p:sp>
        <p:nvSpPr>
          <p:cNvPr id="66" name="Title 1"/>
          <p:cNvSpPr txBox="1">
            <a:spLocks/>
          </p:cNvSpPr>
          <p:nvPr/>
        </p:nvSpPr>
        <p:spPr>
          <a:xfrm>
            <a:off x="2746680"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I</a:t>
            </a:r>
          </a:p>
        </p:txBody>
      </p:sp>
      <p:sp>
        <p:nvSpPr>
          <p:cNvPr id="67" name="Title 1"/>
          <p:cNvSpPr txBox="1">
            <a:spLocks/>
          </p:cNvSpPr>
          <p:nvPr/>
        </p:nvSpPr>
        <p:spPr>
          <a:xfrm>
            <a:off x="6616262"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B</a:t>
            </a:r>
          </a:p>
        </p:txBody>
      </p:sp>
      <p:sp>
        <p:nvSpPr>
          <p:cNvPr id="68" name="Title 1"/>
          <p:cNvSpPr txBox="1">
            <a:spLocks/>
          </p:cNvSpPr>
          <p:nvPr/>
        </p:nvSpPr>
        <p:spPr>
          <a:xfrm>
            <a:off x="7392678"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H</a:t>
            </a:r>
          </a:p>
        </p:txBody>
      </p:sp>
      <p:sp>
        <p:nvSpPr>
          <p:cNvPr id="69" name="Title 1"/>
          <p:cNvSpPr txBox="1">
            <a:spLocks/>
          </p:cNvSpPr>
          <p:nvPr/>
        </p:nvSpPr>
        <p:spPr>
          <a:xfrm>
            <a:off x="3512927"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D</a:t>
            </a:r>
          </a:p>
        </p:txBody>
      </p:sp>
      <p:sp>
        <p:nvSpPr>
          <p:cNvPr id="70" name="Title 1"/>
          <p:cNvSpPr txBox="1">
            <a:spLocks/>
          </p:cNvSpPr>
          <p:nvPr/>
        </p:nvSpPr>
        <p:spPr>
          <a:xfrm>
            <a:off x="4278419"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C</a:t>
            </a:r>
          </a:p>
        </p:txBody>
      </p:sp>
      <p:sp>
        <p:nvSpPr>
          <p:cNvPr id="71" name="Title 1"/>
          <p:cNvSpPr txBox="1">
            <a:spLocks/>
          </p:cNvSpPr>
          <p:nvPr/>
        </p:nvSpPr>
        <p:spPr>
          <a:xfrm>
            <a:off x="5054626"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F</a:t>
            </a:r>
          </a:p>
        </p:txBody>
      </p:sp>
      <p:sp>
        <p:nvSpPr>
          <p:cNvPr id="72" name="Title 1"/>
          <p:cNvSpPr txBox="1">
            <a:spLocks/>
          </p:cNvSpPr>
          <p:nvPr/>
        </p:nvSpPr>
        <p:spPr>
          <a:xfrm>
            <a:off x="5836124"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E</a:t>
            </a:r>
          </a:p>
        </p:txBody>
      </p:sp>
      <p:sp>
        <p:nvSpPr>
          <p:cNvPr id="73" name="Title 1"/>
          <p:cNvSpPr txBox="1">
            <a:spLocks/>
          </p:cNvSpPr>
          <p:nvPr/>
        </p:nvSpPr>
        <p:spPr>
          <a:xfrm>
            <a:off x="1978040"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G</a:t>
            </a:r>
          </a:p>
        </p:txBody>
      </p:sp>
      <p:sp>
        <p:nvSpPr>
          <p:cNvPr id="74" name="Title 1"/>
          <p:cNvSpPr txBox="1">
            <a:spLocks/>
          </p:cNvSpPr>
          <p:nvPr/>
        </p:nvSpPr>
        <p:spPr>
          <a:xfrm>
            <a:off x="1208838"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A</a:t>
            </a:r>
          </a:p>
        </p:txBody>
      </p:sp>
      <p:sp>
        <p:nvSpPr>
          <p:cNvPr id="75" name="Title 1"/>
          <p:cNvSpPr txBox="1">
            <a:spLocks/>
          </p:cNvSpPr>
          <p:nvPr/>
        </p:nvSpPr>
        <p:spPr>
          <a:xfrm>
            <a:off x="8169094"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A</a:t>
            </a:r>
          </a:p>
        </p:txBody>
      </p:sp>
      <p:sp>
        <p:nvSpPr>
          <p:cNvPr id="76" name="Title 1"/>
          <p:cNvSpPr txBox="1">
            <a:spLocks/>
          </p:cNvSpPr>
          <p:nvPr/>
        </p:nvSpPr>
        <p:spPr>
          <a:xfrm>
            <a:off x="9706409"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B</a:t>
            </a:r>
          </a:p>
        </p:txBody>
      </p:sp>
      <p:sp>
        <p:nvSpPr>
          <p:cNvPr id="77" name="Title 1"/>
          <p:cNvSpPr txBox="1">
            <a:spLocks/>
          </p:cNvSpPr>
          <p:nvPr/>
        </p:nvSpPr>
        <p:spPr>
          <a:xfrm>
            <a:off x="10483977"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J</a:t>
            </a:r>
          </a:p>
        </p:txBody>
      </p:sp>
      <p:sp>
        <p:nvSpPr>
          <p:cNvPr id="78" name="Title 1"/>
          <p:cNvSpPr txBox="1">
            <a:spLocks/>
          </p:cNvSpPr>
          <p:nvPr/>
        </p:nvSpPr>
        <p:spPr>
          <a:xfrm>
            <a:off x="8945510"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F</a:t>
            </a:r>
          </a:p>
        </p:txBody>
      </p:sp>
      <p:sp>
        <p:nvSpPr>
          <p:cNvPr id="79" name="Title 1"/>
          <p:cNvSpPr txBox="1">
            <a:spLocks/>
          </p:cNvSpPr>
          <p:nvPr/>
        </p:nvSpPr>
        <p:spPr>
          <a:xfrm>
            <a:off x="11261545"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K</a:t>
            </a:r>
          </a:p>
        </p:txBody>
      </p:sp>
      <p:sp>
        <p:nvSpPr>
          <p:cNvPr id="80" name="Title 1"/>
          <p:cNvSpPr txBox="1">
            <a:spLocks/>
          </p:cNvSpPr>
          <p:nvPr/>
        </p:nvSpPr>
        <p:spPr>
          <a:xfrm>
            <a:off x="150579" y="5893078"/>
            <a:ext cx="5129131" cy="8304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a:t>Entropie |                                   |</a:t>
            </a:r>
          </a:p>
        </p:txBody>
      </p:sp>
      <p:sp>
        <p:nvSpPr>
          <p:cNvPr id="82" name="Rectangle 81"/>
          <p:cNvSpPr/>
          <p:nvPr/>
        </p:nvSpPr>
        <p:spPr>
          <a:xfrm>
            <a:off x="0" y="5468978"/>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3" name="Title 1"/>
          <p:cNvSpPr txBox="1">
            <a:spLocks/>
          </p:cNvSpPr>
          <p:nvPr/>
        </p:nvSpPr>
        <p:spPr>
          <a:xfrm>
            <a:off x="150579" y="2316253"/>
            <a:ext cx="7380878" cy="830437"/>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Simboluri </a:t>
            </a:r>
            <a:r>
              <a:rPr lang="en-US">
                <a:solidFill>
                  <a:srgbClr val="C00000"/>
                </a:solidFill>
              </a:rPr>
              <a:t>unice observate </a:t>
            </a:r>
            <a:r>
              <a:rPr lang="en-US"/>
              <a:t>cu </a:t>
            </a:r>
            <a:r>
              <a:rPr lang="en-US">
                <a:solidFill>
                  <a:srgbClr val="C00000"/>
                </a:solidFill>
              </a:rPr>
              <a:t>semnificație necunoscută </a:t>
            </a:r>
            <a:r>
              <a:rPr lang="en-US"/>
              <a:t>reprezentate folosind simboluri ASCII.</a:t>
            </a:r>
          </a:p>
        </p:txBody>
      </p:sp>
      <p:sp>
        <p:nvSpPr>
          <p:cNvPr id="18" name="Rectangle 17"/>
          <p:cNvSpPr/>
          <p:nvPr/>
        </p:nvSpPr>
        <p:spPr>
          <a:xfrm>
            <a:off x="15813" y="5500171"/>
            <a:ext cx="5934381" cy="369332"/>
          </a:xfrm>
          <a:prstGeom prst="rect">
            <a:avLst/>
          </a:prstGeom>
        </p:spPr>
        <p:txBody>
          <a:bodyPr wrap="none">
            <a:spAutoFit/>
          </a:bodyPr>
          <a:lstStyle/>
          <a:p>
            <a:r>
              <a:rPr lang="en-US"/>
              <a:t>Simboluri cu semnificatie necunoscuta observate in secventa.</a:t>
            </a:r>
          </a:p>
        </p:txBody>
      </p:sp>
      <p:sp>
        <p:nvSpPr>
          <p:cNvPr id="84" name="Title 1"/>
          <p:cNvSpPr txBox="1">
            <a:spLocks/>
          </p:cNvSpPr>
          <p:nvPr/>
        </p:nvSpPr>
        <p:spPr>
          <a:xfrm>
            <a:off x="7856608" y="6121030"/>
            <a:ext cx="2892320" cy="576573"/>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BAGIDCFEBHAFBJK</a:t>
            </a:r>
          </a:p>
        </p:txBody>
      </p:sp>
      <p:sp>
        <p:nvSpPr>
          <p:cNvPr id="85" name="Title 1"/>
          <p:cNvSpPr txBox="1">
            <a:spLocks/>
          </p:cNvSpPr>
          <p:nvPr/>
        </p:nvSpPr>
        <p:spPr>
          <a:xfrm>
            <a:off x="7804207" y="5777334"/>
            <a:ext cx="2892320" cy="370936"/>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Alfabet din 11 simboluri</a:t>
            </a:r>
          </a:p>
        </p:txBody>
      </p:sp>
      <p:sp>
        <p:nvSpPr>
          <p:cNvPr id="87" name="Rectangle 86"/>
          <p:cNvSpPr/>
          <p:nvPr/>
        </p:nvSpPr>
        <p:spPr>
          <a:xfrm>
            <a:off x="2233338" y="5963820"/>
            <a:ext cx="2096600" cy="369332"/>
          </a:xfrm>
          <a:prstGeom prst="rect">
            <a:avLst/>
          </a:prstGeom>
        </p:spPr>
        <p:txBody>
          <a:bodyPr wrap="none">
            <a:spAutoFit/>
          </a:bodyPr>
          <a:lstStyle/>
          <a:p>
            <a:r>
              <a:rPr lang="en-US">
                <a:solidFill>
                  <a:schemeClr val="tx1">
                    <a:lumMod val="50000"/>
                    <a:lumOff val="50000"/>
                  </a:schemeClr>
                </a:solidFill>
              </a:rPr>
              <a:t>ABCDEFGHIJK = 3.45</a:t>
            </a:r>
          </a:p>
        </p:txBody>
      </p:sp>
      <p:sp>
        <p:nvSpPr>
          <p:cNvPr id="2" name="Rectangle 1"/>
          <p:cNvSpPr/>
          <p:nvPr/>
        </p:nvSpPr>
        <p:spPr>
          <a:xfrm>
            <a:off x="1772011" y="6308297"/>
            <a:ext cx="2636556" cy="369332"/>
          </a:xfrm>
          <a:prstGeom prst="rect">
            <a:avLst/>
          </a:prstGeom>
        </p:spPr>
        <p:txBody>
          <a:bodyPr wrap="none">
            <a:spAutoFit/>
          </a:bodyPr>
          <a:lstStyle/>
          <a:p>
            <a:r>
              <a:rPr lang="en-US">
                <a:solidFill>
                  <a:schemeClr val="tx1">
                    <a:lumMod val="50000"/>
                    <a:lumOff val="50000"/>
                  </a:schemeClr>
                </a:solidFill>
              </a:rPr>
              <a:t>BAGIDCFEBHAFBJK = 3.32 </a:t>
            </a:r>
          </a:p>
        </p:txBody>
      </p:sp>
    </p:spTree>
    <p:extLst>
      <p:ext uri="{BB962C8B-B14F-4D97-AF65-F5344CB8AC3E}">
        <p14:creationId xmlns:p14="http://schemas.microsoft.com/office/powerpoint/2010/main" val="28526503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66204"/>
            <a:ext cx="10515600" cy="1076776"/>
          </a:xfrm>
        </p:spPr>
        <p:txBody>
          <a:bodyPr/>
          <a:lstStyle/>
          <a:p>
            <a:r>
              <a:rPr lang="en-US"/>
              <a:t>Cuantificarea informației!</a:t>
            </a:r>
          </a:p>
        </p:txBody>
      </p:sp>
      <mc:AlternateContent xmlns:mc="http://schemas.openxmlformats.org/markup-compatibility/2006" xmlns:a14="http://schemas.microsoft.com/office/drawing/2010/main">
        <mc:Choice Requires="a14">
          <p:sp>
            <p:nvSpPr>
              <p:cNvPr id="4" name="Rectangle 3"/>
              <p:cNvSpPr/>
              <p:nvPr/>
            </p:nvSpPr>
            <p:spPr>
              <a:xfrm>
                <a:off x="5598798" y="2210245"/>
                <a:ext cx="2478819" cy="84856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0">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i="0">
                                      <a:latin typeface="Cambria Math" panose="02040503050406030204" pitchFamily="18" charset="0"/>
                                    </a:rPr>
                                    <m:t>log</m:t>
                                  </m:r>
                                </m:e>
                                <m:sub>
                                  <m:r>
                                    <a:rPr lang="en-US" i="0">
                                      <a:latin typeface="Cambria Math" panose="02040503050406030204" pitchFamily="18" charset="0"/>
                                    </a:rPr>
                                    <m:t>2</m:t>
                                  </m:r>
                                </m:sub>
                              </m:sSub>
                            </m:fName>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e>
                              </m:d>
                            </m:e>
                          </m:func>
                        </m:e>
                      </m:nary>
                    </m:oMath>
                  </m:oMathPara>
                </a14:m>
                <a:endParaRPr lang="en-US"/>
              </a:p>
            </p:txBody>
          </p:sp>
        </mc:Choice>
        <mc:Fallback xmlns="">
          <p:sp>
            <p:nvSpPr>
              <p:cNvPr id="4" name="Rectangle 3"/>
              <p:cNvSpPr>
                <a:spLocks noRot="1" noChangeAspect="1" noMove="1" noResize="1" noEditPoints="1" noAdjustHandles="1" noChangeArrowheads="1" noChangeShapeType="1" noTextEdit="1"/>
              </p:cNvSpPr>
              <p:nvPr/>
            </p:nvSpPr>
            <p:spPr>
              <a:xfrm>
                <a:off x="5598798" y="2210245"/>
                <a:ext cx="2478819" cy="848566"/>
              </a:xfrm>
              <a:prstGeom prst="rect">
                <a:avLst/>
              </a:prstGeom>
              <a:blipFill rotWithShape="0">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p:cNvSpPr/>
              <p:nvPr/>
            </p:nvSpPr>
            <p:spPr>
              <a:xfrm>
                <a:off x="4219831" y="4008186"/>
                <a:ext cx="4917991" cy="2464521"/>
              </a:xfrm>
              <a:prstGeom prst="rect">
                <a:avLst/>
              </a:prstGeom>
            </p:spPr>
            <p:txBody>
              <a:bodyPr wrap="square">
                <a:spAutoFit/>
              </a:bodyPr>
              <a:lstStyle/>
              <a:p>
                <a:pPr>
                  <a:lnSpc>
                    <a:spcPct val="106000"/>
                  </a:lnSpc>
                  <a:spcAft>
                    <a:spcPts val="800"/>
                  </a:spcAft>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ea typeface="Calibri" panose="020F0502020204030204" pitchFamily="34" charset="0"/>
                        </a:rPr>
                        <m:t>𝑠</m:t>
                      </m:r>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1</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sub>
                      </m:sSub>
                      <m:r>
                        <a:rPr lang="en-US" i="1">
                          <a:latin typeface="Cambria Math" panose="02040503050406030204" pitchFamily="18" charset="0"/>
                          <a:ea typeface="Calibri" panose="020F0502020204030204" pitchFamily="34" charset="0"/>
                        </a:rPr>
                        <m:t>}</m:t>
                      </m:r>
                    </m:oMath>
                  </m:oMathPara>
                </a14:m>
                <a:endParaRPr lang="en-US" sz="1600">
                  <a:effectLst/>
                  <a:latin typeface="Times New Roman" panose="02020603050405020304" pitchFamily="18" charset="0"/>
                  <a:ea typeface="Times New Roman" panose="02020603050405020304" pitchFamily="18" charset="0"/>
                </a:endParaRPr>
              </a:p>
              <a:p>
                <a:pPr>
                  <a:lnSpc>
                    <a:spcPct val="106000"/>
                  </a:lnSpc>
                  <a:spcAft>
                    <a:spcPts val="800"/>
                  </a:spcAft>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ea typeface="Calibri" panose="020F0502020204030204" pitchFamily="34" charset="0"/>
                        </a:rPr>
                        <m:t>𝜎</m:t>
                      </m:r>
                      <m:d>
                        <m:dPr>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=100−</m:t>
                      </m:r>
                      <m:d>
                        <m:dPr>
                          <m:ctrlPr>
                            <a:rPr lang="en-US" i="1">
                              <a:latin typeface="Cambria Math" panose="02040503050406030204" pitchFamily="18" charset="0"/>
                              <a:ea typeface="Calibri" panose="020F0502020204030204" pitchFamily="34" charset="0"/>
                            </a:rPr>
                          </m:ctrlPr>
                        </m:dPr>
                        <m:e>
                          <m:f>
                            <m:fPr>
                              <m:ctrlPr>
                                <a:rPr lang="en-US" i="1">
                                  <a:latin typeface="Cambria Math" panose="02040503050406030204" pitchFamily="18" charset="0"/>
                                  <a:ea typeface="Calibri" panose="020F0502020204030204" pitchFamily="34" charset="0"/>
                                </a:rPr>
                              </m:ctrlPr>
                            </m:fPr>
                            <m:num>
                              <m:nary>
                                <m:naryPr>
                                  <m:chr m:val="∑"/>
                                  <m:limLoc m:val="undOvr"/>
                                  <m:ctrlPr>
                                    <a:rPr lang="en-US" i="1">
                                      <a:latin typeface="Cambria Math" panose="02040503050406030204" pitchFamily="18" charset="0"/>
                                      <a:ea typeface="Calibri" panose="020F0502020204030204" pitchFamily="34" charset="0"/>
                                    </a:rPr>
                                  </m:ctrlPr>
                                </m:naryPr>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=1</m:t>
                                  </m:r>
                                </m:sub>
                                <m:sup>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−1</m:t>
                                  </m:r>
                                </m:sup>
                                <m:e>
                                  <m:d>
                                    <m:dPr>
                                      <m:ctrlPr>
                                        <a:rPr lang="en-US" i="1">
                                          <a:latin typeface="Cambria Math" panose="02040503050406030204" pitchFamily="18" charset="0"/>
                                          <a:ea typeface="Calibri" panose="020F0502020204030204" pitchFamily="34" charset="0"/>
                                        </a:rPr>
                                      </m:ctrlPr>
                                    </m:dPr>
                                    <m:e>
                                      <m:f>
                                        <m:fPr>
                                          <m:ctrlPr>
                                            <a:rPr lang="en-US" i="1">
                                              <a:latin typeface="Cambria Math" panose="02040503050406030204" pitchFamily="18" charset="0"/>
                                              <a:ea typeface="Calibri" panose="020F0502020204030204" pitchFamily="34" charset="0"/>
                                            </a:rPr>
                                          </m:ctrlPr>
                                        </m:fPr>
                                        <m:num>
                                          <m:nary>
                                            <m:naryPr>
                                              <m:chr m:val="∑"/>
                                              <m:limLoc m:val="undOvr"/>
                                              <m:ctrlPr>
                                                <a:rPr lang="en-US" i="1">
                                                  <a:latin typeface="Cambria Math" panose="02040503050406030204" pitchFamily="18" charset="0"/>
                                                  <a:ea typeface="Calibri" panose="020F0502020204030204" pitchFamily="34" charset="0"/>
                                                </a:rPr>
                                              </m:ctrlPr>
                                            </m:naryPr>
                                            <m:sub>
                                              <m:r>
                                                <a:rPr lang="en-US" i="1">
                                                  <a:latin typeface="Cambria Math" panose="02040503050406030204" pitchFamily="18" charset="0"/>
                                                  <a:ea typeface="Calibri" panose="020F0502020204030204" pitchFamily="34" charset="0"/>
                                                </a:rPr>
                                                <m:t>𝑖</m:t>
                                              </m:r>
                                              <m:r>
                                                <a:rPr lang="en-US" i="1">
                                                  <a:latin typeface="Cambria Math" panose="02040503050406030204" pitchFamily="18" charset="0"/>
                                                  <a:ea typeface="Calibri" panose="020F0502020204030204" pitchFamily="34" charset="0"/>
                                                </a:rPr>
                                                <m:t>=1</m:t>
                                              </m:r>
                                            </m:sub>
                                            <m:sup>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𝑢</m:t>
                                              </m:r>
                                            </m:sup>
                                            <m:e>
                                              <m:r>
                                                <a:rPr lang="en-US" i="1">
                                                  <a:latin typeface="Cambria Math" panose="02040503050406030204" pitchFamily="18" charset="0"/>
                                                  <a:ea typeface="Calibri" panose="020F0502020204030204" pitchFamily="34" charset="0"/>
                                                </a:rPr>
                                                <m:t>𝑓</m:t>
                                              </m:r>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e>
                                          </m:nary>
                                        </m:num>
                                        <m:den>
                                          <m:r>
                                            <a:rPr lang="en-US" i="1">
                                              <a:latin typeface="Cambria Math" panose="02040503050406030204" pitchFamily="18" charset="0"/>
                                              <a:ea typeface="Calibri" panose="020F0502020204030204" pitchFamily="34" charset="0"/>
                                            </a:rPr>
                                            <m:t>(</m:t>
                                          </m:r>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)×100</m:t>
                                          </m:r>
                                        </m:den>
                                      </m:f>
                                    </m:e>
                                  </m:d>
                                </m:e>
                              </m:nary>
                            </m:num>
                            <m:den>
                              <m:r>
                                <a:rPr lang="en-US" i="1">
                                  <a:latin typeface="Cambria Math" panose="02040503050406030204" pitchFamily="18" charset="0"/>
                                  <a:ea typeface="Calibri" panose="020F0502020204030204" pitchFamily="34" charset="0"/>
                                </a:rPr>
                                <m:t>(</m:t>
                              </m:r>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−1)</m:t>
                              </m:r>
                            </m:den>
                          </m:f>
                        </m:e>
                      </m:d>
                    </m:oMath>
                  </m:oMathPara>
                </a14:m>
                <a:endParaRPr lang="en-US" sz="1600">
                  <a:effectLst/>
                  <a:latin typeface="Times New Roman" panose="02020603050405020304" pitchFamily="18" charset="0"/>
                  <a:ea typeface="Times New Roman" panose="02020603050405020304" pitchFamily="18" charset="0"/>
                </a:endParaRPr>
              </a:p>
              <a:p>
                <a:pPr>
                  <a:lnSpc>
                    <a:spcPct val="106000"/>
                  </a:lnSpc>
                  <a:spcAft>
                    <a:spcPts val="800"/>
                  </a:spcAft>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ea typeface="Calibri" panose="020F0502020204030204" pitchFamily="34" charset="0"/>
                        </a:rPr>
                        <m:t>𝑓</m:t>
                      </m:r>
                      <m:d>
                        <m:dPr>
                          <m:ctrlPr>
                            <a:rPr lang="en-US" i="1">
                              <a:latin typeface="Cambria Math" panose="02040503050406030204" pitchFamily="18" charset="0"/>
                              <a:ea typeface="Calibri" panose="020F0502020204030204" pitchFamily="34" charset="0"/>
                            </a:rPr>
                          </m:ctrlPr>
                        </m:dPr>
                        <m:e>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𝑖</m:t>
                              </m:r>
                            </m:sub>
                          </m:sSub>
                        </m:e>
                      </m:d>
                      <m:r>
                        <a:rPr lang="en-US" i="1">
                          <a:latin typeface="Cambria Math" panose="02040503050406030204" pitchFamily="18" charset="0"/>
                          <a:ea typeface="Calibri" panose="020F0502020204030204" pitchFamily="34" charset="0"/>
                        </a:rPr>
                        <m:t>=</m:t>
                      </m:r>
                      <m:d>
                        <m:dPr>
                          <m:begChr m:val="{"/>
                          <m:endChr m:val=""/>
                          <m:ctrlPr>
                            <a:rPr lang="en-US" i="1">
                              <a:latin typeface="Cambria Math" panose="02040503050406030204" pitchFamily="18" charset="0"/>
                              <a:ea typeface="Calibri" panose="020F0502020204030204" pitchFamily="34" charset="0"/>
                            </a:rPr>
                          </m:ctrlPr>
                        </m:dPr>
                        <m:e>
                          <m:eqArr>
                            <m:eqArrPr>
                              <m:ctrlPr>
                                <a:rPr lang="en-US" i="1">
                                  <a:latin typeface="Cambria Math" panose="02040503050406030204" pitchFamily="18" charset="0"/>
                                  <a:ea typeface="Calibri" panose="020F0502020204030204" pitchFamily="34" charset="0"/>
                                </a:rPr>
                              </m:ctrlPr>
                            </m:eqArrPr>
                            <m:e>
                              <m:r>
                                <a:rPr lang="en-US" i="1">
                                  <a:latin typeface="Cambria Math" panose="02040503050406030204" pitchFamily="18" charset="0"/>
                                  <a:ea typeface="Calibri" panose="020F0502020204030204" pitchFamily="34" charset="0"/>
                                </a:rPr>
                                <m:t>+1,  &amp;</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𝑖</m:t>
                                  </m:r>
                                </m:sub>
                              </m:sSub>
                            </m:e>
                            <m:e>
                              <m:r>
                                <a:rPr lang="en-US" i="1">
                                  <a:latin typeface="Cambria Math" panose="02040503050406030204" pitchFamily="18" charset="0"/>
                                  <a:ea typeface="Calibri" panose="020F0502020204030204" pitchFamily="34" charset="0"/>
                                </a:rPr>
                                <m:t>0,  &amp;</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𝑖</m:t>
                                  </m:r>
                                </m:sub>
                              </m:sSub>
                            </m:e>
                          </m:eqArr>
                        </m:e>
                      </m:d>
                    </m:oMath>
                  </m:oMathPara>
                </a14:m>
                <a:endParaRPr lang="en-US" sz="1600">
                  <a:effectLst/>
                  <a:latin typeface="Times New Roman" panose="02020603050405020304" pitchFamily="18" charset="0"/>
                  <a:ea typeface="Times New Roman" panose="02020603050405020304" pitchFamily="18" charset="0"/>
                </a:endParaRPr>
              </a:p>
            </p:txBody>
          </p:sp>
        </mc:Choice>
        <mc:Fallback xmlns="">
          <p:sp>
            <p:nvSpPr>
              <p:cNvPr id="5" name="Rectangle 4"/>
              <p:cNvSpPr>
                <a:spLocks noRot="1" noChangeAspect="1" noMove="1" noResize="1" noEditPoints="1" noAdjustHandles="1" noChangeArrowheads="1" noChangeShapeType="1" noTextEdit="1"/>
              </p:cNvSpPr>
              <p:nvPr/>
            </p:nvSpPr>
            <p:spPr>
              <a:xfrm>
                <a:off x="4219831" y="4008186"/>
                <a:ext cx="4917991" cy="2464521"/>
              </a:xfrm>
              <a:prstGeom prst="rect">
                <a:avLst/>
              </a:prstGeom>
              <a:blipFill rotWithShape="0">
                <a:blip r:embed="rId3"/>
                <a:stretch>
                  <a:fillRect/>
                </a:stretch>
              </a:blipFill>
            </p:spPr>
            <p:txBody>
              <a:bodyPr/>
              <a:lstStyle/>
              <a:p>
                <a:r>
                  <a:rPr lang="en-US">
                    <a:noFill/>
                  </a:rPr>
                  <a:t> </a:t>
                </a:r>
              </a:p>
            </p:txBody>
          </p:sp>
        </mc:Fallback>
      </mc:AlternateContent>
      <p:sp>
        <p:nvSpPr>
          <p:cNvPr id="6" name="Title 1"/>
          <p:cNvSpPr txBox="1">
            <a:spLocks/>
          </p:cNvSpPr>
          <p:nvPr/>
        </p:nvSpPr>
        <p:spPr>
          <a:xfrm>
            <a:off x="609600" y="3665849"/>
            <a:ext cx="2892320" cy="576573"/>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BAGIDCFEBHAFBJK</a:t>
            </a:r>
          </a:p>
        </p:txBody>
      </p:sp>
      <p:sp>
        <p:nvSpPr>
          <p:cNvPr id="7" name="Title 1"/>
          <p:cNvSpPr txBox="1">
            <a:spLocks/>
          </p:cNvSpPr>
          <p:nvPr/>
        </p:nvSpPr>
        <p:spPr>
          <a:xfrm>
            <a:off x="557199" y="3322153"/>
            <a:ext cx="2892320" cy="370936"/>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Alfabet din 11 simboluri</a:t>
            </a:r>
          </a:p>
        </p:txBody>
      </p:sp>
      <p:cxnSp>
        <p:nvCxnSpPr>
          <p:cNvPr id="9" name="Curved Connector 8"/>
          <p:cNvCxnSpPr>
            <a:stCxn id="6" idx="3"/>
            <a:endCxn id="4" idx="1"/>
          </p:cNvCxnSpPr>
          <p:nvPr/>
        </p:nvCxnSpPr>
        <p:spPr>
          <a:xfrm flipV="1">
            <a:off x="3501920" y="2634528"/>
            <a:ext cx="2096878" cy="1319608"/>
          </a:xfrm>
          <a:prstGeom prst="curvedConnector3">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urved Connector 10"/>
          <p:cNvCxnSpPr>
            <a:endCxn id="5" idx="1"/>
          </p:cNvCxnSpPr>
          <p:nvPr/>
        </p:nvCxnSpPr>
        <p:spPr>
          <a:xfrm rot="16200000" flipH="1">
            <a:off x="3217720" y="4238336"/>
            <a:ext cx="1286312" cy="717909"/>
          </a:xfrm>
          <a:prstGeom prst="curvedConnector2">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0" y="1442979"/>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8" name="Rectangle 17"/>
          <p:cNvSpPr/>
          <p:nvPr/>
        </p:nvSpPr>
        <p:spPr>
          <a:xfrm>
            <a:off x="693579" y="1507100"/>
            <a:ext cx="10347641" cy="369332"/>
          </a:xfrm>
          <a:prstGeom prst="rect">
            <a:avLst/>
          </a:prstGeom>
        </p:spPr>
        <p:txBody>
          <a:bodyPr wrap="none">
            <a:spAutoFit/>
          </a:bodyPr>
          <a:lstStyle/>
          <a:p>
            <a:r>
              <a:rPr lang="it-IT"/>
              <a:t>Spre deosebire de entropia </a:t>
            </a:r>
            <a:r>
              <a:rPr lang="it-IT" i="1"/>
              <a:t>Shannon</a:t>
            </a:r>
            <a:r>
              <a:rPr lang="it-IT"/>
              <a:t>, metoda de mai sus ia în considerare ordinea simbolurilor din secventă!</a:t>
            </a:r>
            <a:endParaRPr lang="en-US"/>
          </a:p>
        </p:txBody>
      </p:sp>
      <p:sp>
        <p:nvSpPr>
          <p:cNvPr id="3" name="Rectangle 2"/>
          <p:cNvSpPr/>
          <p:nvPr/>
        </p:nvSpPr>
        <p:spPr>
          <a:xfrm>
            <a:off x="10014475" y="4471005"/>
            <a:ext cx="1596912" cy="769441"/>
          </a:xfrm>
          <a:prstGeom prst="rect">
            <a:avLst/>
          </a:prstGeom>
        </p:spPr>
        <p:txBody>
          <a:bodyPr wrap="none">
            <a:spAutoFit/>
          </a:bodyPr>
          <a:lstStyle/>
          <a:p>
            <a:r>
              <a:rPr lang="en-US" sz="4400">
                <a:solidFill>
                  <a:schemeClr val="tx1">
                    <a:lumMod val="50000"/>
                    <a:lumOff val="50000"/>
                  </a:schemeClr>
                </a:solidFill>
              </a:rPr>
              <a:t>94.04 </a:t>
            </a:r>
          </a:p>
        </p:txBody>
      </p:sp>
      <p:sp>
        <p:nvSpPr>
          <p:cNvPr id="8" name="Rectangle 7"/>
          <p:cNvSpPr/>
          <p:nvPr/>
        </p:nvSpPr>
        <p:spPr>
          <a:xfrm>
            <a:off x="10014475" y="2289370"/>
            <a:ext cx="1183337" cy="769441"/>
          </a:xfrm>
          <a:prstGeom prst="rect">
            <a:avLst/>
          </a:prstGeom>
        </p:spPr>
        <p:txBody>
          <a:bodyPr wrap="none">
            <a:spAutoFit/>
          </a:bodyPr>
          <a:lstStyle/>
          <a:p>
            <a:r>
              <a:rPr lang="en-US" sz="4400">
                <a:solidFill>
                  <a:schemeClr val="tx1">
                    <a:lumMod val="50000"/>
                    <a:lumOff val="50000"/>
                  </a:schemeClr>
                </a:solidFill>
              </a:rPr>
              <a:t>3.32</a:t>
            </a:r>
          </a:p>
        </p:txBody>
      </p:sp>
      <p:sp>
        <p:nvSpPr>
          <p:cNvPr id="14" name="Rectangle 13"/>
          <p:cNvSpPr/>
          <p:nvPr/>
        </p:nvSpPr>
        <p:spPr>
          <a:xfrm>
            <a:off x="5598798" y="3630701"/>
            <a:ext cx="6593201" cy="62388"/>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97239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5663621" y="1838207"/>
            <a:ext cx="45719" cy="4880919"/>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09600" y="366204"/>
            <a:ext cx="10515600" cy="1076776"/>
          </a:xfrm>
        </p:spPr>
        <p:txBody>
          <a:bodyPr>
            <a:normAutofit/>
          </a:bodyPr>
          <a:lstStyle/>
          <a:p>
            <a:r>
              <a:rPr lang="en-US"/>
              <a:t>Normalizarea! </a:t>
            </a:r>
          </a:p>
        </p:txBody>
      </p:sp>
      <mc:AlternateContent xmlns:mc="http://schemas.openxmlformats.org/markup-compatibility/2006" xmlns:a14="http://schemas.microsoft.com/office/drawing/2010/main">
        <mc:Choice Requires="a14">
          <p:sp>
            <p:nvSpPr>
              <p:cNvPr id="4" name="Rectangle 3"/>
              <p:cNvSpPr/>
              <p:nvPr/>
            </p:nvSpPr>
            <p:spPr>
              <a:xfrm>
                <a:off x="1902831" y="2414392"/>
                <a:ext cx="2478819" cy="84856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0">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i="0">
                                      <a:latin typeface="Cambria Math" panose="02040503050406030204" pitchFamily="18" charset="0"/>
                                    </a:rPr>
                                    <m:t>log</m:t>
                                  </m:r>
                                </m:e>
                                <m:sub>
                                  <m:r>
                                    <a:rPr lang="en-US" i="0">
                                      <a:latin typeface="Cambria Math" panose="02040503050406030204" pitchFamily="18" charset="0"/>
                                    </a:rPr>
                                    <m:t>2</m:t>
                                  </m:r>
                                </m:sub>
                              </m:sSub>
                            </m:fName>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e>
                              </m:d>
                            </m:e>
                          </m:func>
                        </m:e>
                      </m:nary>
                    </m:oMath>
                  </m:oMathPara>
                </a14:m>
                <a:endParaRPr lang="en-US"/>
              </a:p>
            </p:txBody>
          </p:sp>
        </mc:Choice>
        <mc:Fallback xmlns="">
          <p:sp>
            <p:nvSpPr>
              <p:cNvPr id="4" name="Rectangle 3"/>
              <p:cNvSpPr>
                <a:spLocks noRot="1" noChangeAspect="1" noMove="1" noResize="1" noEditPoints="1" noAdjustHandles="1" noChangeArrowheads="1" noChangeShapeType="1" noTextEdit="1"/>
              </p:cNvSpPr>
              <p:nvPr/>
            </p:nvSpPr>
            <p:spPr>
              <a:xfrm>
                <a:off x="1902831" y="2414392"/>
                <a:ext cx="2478819" cy="848566"/>
              </a:xfrm>
              <a:prstGeom prst="rect">
                <a:avLst/>
              </a:prstGeom>
              <a:blipFill rotWithShape="0">
                <a:blip r:embed="rId2"/>
                <a:stretch>
                  <a:fillRect/>
                </a:stretch>
              </a:blipFill>
            </p:spPr>
            <p:txBody>
              <a:bodyPr/>
              <a:lstStyle/>
              <a:p>
                <a:r>
                  <a:rPr lang="en-US">
                    <a:noFill/>
                  </a:rPr>
                  <a:t> </a:t>
                </a:r>
              </a:p>
            </p:txBody>
          </p:sp>
        </mc:Fallback>
      </mc:AlternateContent>
      <p:sp>
        <p:nvSpPr>
          <p:cNvPr id="16" name="Rectangle 15"/>
          <p:cNvSpPr/>
          <p:nvPr/>
        </p:nvSpPr>
        <p:spPr>
          <a:xfrm>
            <a:off x="0" y="1235500"/>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0" name="Rectangle 9"/>
              <p:cNvSpPr/>
              <p:nvPr/>
            </p:nvSpPr>
            <p:spPr>
              <a:xfrm>
                <a:off x="5816921" y="2360825"/>
                <a:ext cx="6375079" cy="7146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panose="02040503050406030204" pitchFamily="18" charset="0"/>
                        </a:rPr>
                        <m:t>N</m:t>
                      </m:r>
                      <m:d>
                        <m:dPr>
                          <m:ctrlPr>
                            <a:rPr lang="en-US" b="0" i="1" smtClean="0">
                              <a:latin typeface="Cambria Math" panose="02040503050406030204" pitchFamily="18" charset="0"/>
                            </a:rPr>
                          </m:ctrlPr>
                        </m:dPr>
                        <m:e>
                          <m:r>
                            <m:rPr>
                              <m:sty m:val="p"/>
                            </m:rPr>
                            <a:rPr lang="en-US" b="0" i="0" smtClean="0">
                              <a:latin typeface="Cambria Math" panose="02040503050406030204" pitchFamily="18" charset="0"/>
                            </a:rPr>
                            <m:t>e</m:t>
                          </m:r>
                        </m:e>
                      </m:d>
                      <m:r>
                        <a:rPr lang="en-US" b="0" i="0" smtClean="0">
                          <a:latin typeface="Cambria Math" panose="02040503050406030204" pitchFamily="18" charset="0"/>
                        </a:rPr>
                        <m:t>=</m:t>
                      </m:r>
                      <m:d>
                        <m:dPr>
                          <m:ctrlPr>
                            <a:rPr lang="en-US" b="0" i="1" smtClean="0">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100</m:t>
                              </m:r>
                            </m:num>
                            <m:den>
                              <m:func>
                                <m:funcPr>
                                  <m:ctrlPr>
                                    <a:rPr lang="en-US" b="0" i="1" smtClean="0">
                                      <a:latin typeface="Cambria Math" panose="02040503050406030204" pitchFamily="18" charset="0"/>
                                    </a:rPr>
                                  </m:ctrlPr>
                                </m:funcPr>
                                <m:fName>
                                  <m:r>
                                    <m:rPr>
                                      <m:sty m:val="p"/>
                                    </m:rPr>
                                    <a:rPr lang="en-US">
                                      <a:latin typeface="Cambria Math" panose="02040503050406030204" pitchFamily="18" charset="0"/>
                                    </a:rPr>
                                    <m:t>max</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𝑒</m:t>
                                      </m:r>
                                    </m:e>
                                  </m:d>
                                </m:e>
                              </m:func>
                            </m:den>
                          </m:f>
                        </m:e>
                      </m:d>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r>
                        <a:rPr lang="en-US" b="0" i="1" smtClean="0">
                          <a:latin typeface="Cambria Math" panose="02040503050406030204" pitchFamily="18" charset="0"/>
                          <a:ea typeface="Cambria Math" panose="02040503050406030204" pitchFamily="18" charset="0"/>
                        </a:rPr>
                        <m:t>=</m:t>
                      </m:r>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100</m:t>
                              </m:r>
                            </m:num>
                            <m:den>
                              <m:r>
                                <a:rPr lang="en-US" b="0" i="1" smtClean="0">
                                  <a:latin typeface="Cambria Math" panose="02040503050406030204" pitchFamily="18" charset="0"/>
                                </a:rPr>
                                <m:t>3.45</m:t>
                              </m:r>
                            </m:den>
                          </m:f>
                        </m:e>
                      </m:d>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3.32=28.9×3.32=96.23</m:t>
                      </m:r>
                    </m:oMath>
                  </m:oMathPara>
                </a14:m>
                <a:endParaRPr lang="en-US"/>
              </a:p>
            </p:txBody>
          </p:sp>
        </mc:Choice>
        <mc:Fallback xmlns="">
          <p:sp>
            <p:nvSpPr>
              <p:cNvPr id="10" name="Rectangle 9"/>
              <p:cNvSpPr>
                <a:spLocks noRot="1" noChangeAspect="1" noMove="1" noResize="1" noEditPoints="1" noAdjustHandles="1" noChangeArrowheads="1" noChangeShapeType="1" noTextEdit="1"/>
              </p:cNvSpPr>
              <p:nvPr/>
            </p:nvSpPr>
            <p:spPr>
              <a:xfrm>
                <a:off x="5816921" y="2360825"/>
                <a:ext cx="6375079" cy="714683"/>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p:cNvSpPr/>
              <p:nvPr/>
            </p:nvSpPr>
            <p:spPr>
              <a:xfrm>
                <a:off x="5867398" y="4938998"/>
                <a:ext cx="2632259" cy="4049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n-US" smtClean="0">
                          <a:latin typeface="Cambria Math" panose="02040503050406030204" pitchFamily="18" charset="0"/>
                        </a:rPr>
                        <m:t>N</m:t>
                      </m:r>
                      <m:d>
                        <m:dPr>
                          <m:ctrlPr>
                            <a:rPr lang="en-US" i="1">
                              <a:latin typeface="Cambria Math" panose="02040503050406030204" pitchFamily="18" charset="0"/>
                            </a:rPr>
                          </m:ctrlPr>
                        </m:dPr>
                        <m:e>
                          <m:r>
                            <m:rPr>
                              <m:sty m:val="p"/>
                            </m:rPr>
                            <a:rPr lang="en-US">
                              <a:latin typeface="Cambria Math" panose="02040503050406030204" pitchFamily="18" charset="0"/>
                            </a:rPr>
                            <m:t>σ</m:t>
                          </m:r>
                          <m:d>
                            <m:dPr>
                              <m:ctrlPr>
                                <a:rPr lang="en-US" i="1">
                                  <a:latin typeface="Cambria Math" panose="02040503050406030204" pitchFamily="18" charset="0"/>
                                </a:rPr>
                              </m:ctrlPr>
                            </m:dPr>
                            <m:e>
                              <m:r>
                                <m:rPr>
                                  <m:sty m:val="p"/>
                                </m:rPr>
                                <a:rPr lang="en-US">
                                  <a:latin typeface="Cambria Math" panose="02040503050406030204" pitchFamily="18" charset="0"/>
                                </a:rPr>
                                <m:t>s</m:t>
                              </m:r>
                            </m:e>
                          </m:d>
                        </m:e>
                      </m:d>
                      <m:r>
                        <a:rPr lang="en-US">
                          <a:latin typeface="Cambria Math" panose="02040503050406030204" pitchFamily="18" charset="0"/>
                        </a:rPr>
                        <m:t>=</m:t>
                      </m:r>
                      <m:r>
                        <a:rPr lang="en-US" i="1">
                          <a:latin typeface="Cambria Math" panose="02040503050406030204" pitchFamily="18" charset="0"/>
                          <a:ea typeface="Cambria Math" panose="02040503050406030204" pitchFamily="18" charset="0"/>
                        </a:rPr>
                        <m:t>𝜎</m:t>
                      </m:r>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𝑠</m:t>
                          </m:r>
                        </m:e>
                      </m:d>
                      <m:r>
                        <a:rPr lang="en-US" i="1">
                          <a:latin typeface="Cambria Math" panose="02040503050406030204" pitchFamily="18" charset="0"/>
                          <a:ea typeface="Cambria Math" panose="02040503050406030204" pitchFamily="18" charset="0"/>
                        </a:rPr>
                        <m:t>=94.04</m:t>
                      </m:r>
                    </m:oMath>
                  </m:oMathPara>
                </a14:m>
                <a:endParaRPr lang="en-US"/>
              </a:p>
            </p:txBody>
          </p:sp>
        </mc:Choice>
        <mc:Fallback xmlns="">
          <p:sp>
            <p:nvSpPr>
              <p:cNvPr id="12" name="Rectangle 11"/>
              <p:cNvSpPr>
                <a:spLocks noRot="1" noChangeAspect="1" noMove="1" noResize="1" noEditPoints="1" noAdjustHandles="1" noChangeArrowheads="1" noChangeShapeType="1" noTextEdit="1"/>
              </p:cNvSpPr>
              <p:nvPr/>
            </p:nvSpPr>
            <p:spPr>
              <a:xfrm>
                <a:off x="5867398" y="4938998"/>
                <a:ext cx="2632259" cy="404983"/>
              </a:xfrm>
              <a:prstGeom prst="rect">
                <a:avLst/>
              </a:prstGeom>
              <a:blipFill rotWithShape="0">
                <a:blip r:embed="rId4"/>
                <a:stretch>
                  <a:fillRect/>
                </a:stretch>
              </a:blipFill>
            </p:spPr>
            <p:txBody>
              <a:bodyPr/>
              <a:lstStyle/>
              <a:p>
                <a:r>
                  <a:rPr lang="en-US">
                    <a:noFill/>
                  </a:rPr>
                  <a:t> </a:t>
                </a:r>
              </a:p>
            </p:txBody>
          </p:sp>
        </mc:Fallback>
      </mc:AlternateContent>
      <p:sp>
        <p:nvSpPr>
          <p:cNvPr id="3" name="Rectangle 2"/>
          <p:cNvSpPr/>
          <p:nvPr/>
        </p:nvSpPr>
        <p:spPr>
          <a:xfrm>
            <a:off x="609600" y="1270842"/>
            <a:ext cx="8444878" cy="369332"/>
          </a:xfrm>
          <a:prstGeom prst="rect">
            <a:avLst/>
          </a:prstGeom>
        </p:spPr>
        <p:txBody>
          <a:bodyPr wrap="square">
            <a:spAutoFit/>
          </a:bodyPr>
          <a:lstStyle/>
          <a:p>
            <a:r>
              <a:rPr lang="it-IT"/>
              <a:t>Metodele cu intervale de valori diferite trebuie normalizate pentru a fi comparate:</a:t>
            </a:r>
            <a:endParaRPr lang="en-US"/>
          </a:p>
        </p:txBody>
      </p:sp>
      <p:sp>
        <p:nvSpPr>
          <p:cNvPr id="13" name="Rectangle 12"/>
          <p:cNvSpPr/>
          <p:nvPr/>
        </p:nvSpPr>
        <p:spPr>
          <a:xfrm>
            <a:off x="9124814" y="3403885"/>
            <a:ext cx="2780501" cy="1477328"/>
          </a:xfrm>
          <a:prstGeom prst="rect">
            <a:avLst/>
          </a:prstGeom>
        </p:spPr>
        <p:txBody>
          <a:bodyPr wrap="square">
            <a:spAutoFit/>
          </a:bodyPr>
          <a:lstStyle/>
          <a:p>
            <a:r>
              <a:rPr lang="en-US"/>
              <a:t>Notați că valoarea „100” este sistemul de referință folosit aici, insa sistemul de referință poate fi orice valoare numerică.</a:t>
            </a:r>
          </a:p>
        </p:txBody>
      </p:sp>
      <p:sp>
        <p:nvSpPr>
          <p:cNvPr id="14" name="Rectangle 13"/>
          <p:cNvSpPr/>
          <p:nvPr/>
        </p:nvSpPr>
        <p:spPr>
          <a:xfrm>
            <a:off x="9124815" y="5233822"/>
            <a:ext cx="2780501" cy="1200329"/>
          </a:xfrm>
          <a:prstGeom prst="rect">
            <a:avLst/>
          </a:prstGeom>
        </p:spPr>
        <p:txBody>
          <a:bodyPr wrap="square">
            <a:spAutoFit/>
          </a:bodyPr>
          <a:lstStyle/>
          <a:p>
            <a:r>
              <a:rPr lang="en-US"/>
              <a:t>Sistemul de referință „100” ne permite un interval de la 0 la 100 pentru ambele metode.</a:t>
            </a:r>
          </a:p>
        </p:txBody>
      </p:sp>
      <p:sp>
        <p:nvSpPr>
          <p:cNvPr id="8" name="Rectangle 7"/>
          <p:cNvSpPr/>
          <p:nvPr/>
        </p:nvSpPr>
        <p:spPr>
          <a:xfrm>
            <a:off x="5967818" y="5428725"/>
            <a:ext cx="1778500" cy="369332"/>
          </a:xfrm>
          <a:prstGeom prst="rect">
            <a:avLst/>
          </a:prstGeom>
        </p:spPr>
        <p:txBody>
          <a:bodyPr wrap="none">
            <a:spAutoFit/>
          </a:bodyPr>
          <a:lstStyle/>
          <a:p>
            <a:r>
              <a:rPr lang="en-US"/>
              <a:t>(deja normalizat)</a:t>
            </a:r>
          </a:p>
        </p:txBody>
      </p:sp>
      <p:cxnSp>
        <p:nvCxnSpPr>
          <p:cNvPr id="17" name="Curved Connector 16"/>
          <p:cNvCxnSpPr>
            <a:stCxn id="8" idx="1"/>
          </p:cNvCxnSpPr>
          <p:nvPr/>
        </p:nvCxnSpPr>
        <p:spPr>
          <a:xfrm rot="10800000">
            <a:off x="4519298" y="4854253"/>
            <a:ext cx="1448521" cy="759138"/>
          </a:xfrm>
          <a:prstGeom prst="curvedConnector3">
            <a:avLst>
              <a:gd name="adj1" fmla="val 99442"/>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p:cNvCxnSpPr>
            <a:stCxn id="8" idx="1"/>
          </p:cNvCxnSpPr>
          <p:nvPr/>
        </p:nvCxnSpPr>
        <p:spPr>
          <a:xfrm rot="10800000">
            <a:off x="1777646" y="5154917"/>
            <a:ext cx="4190173" cy="458474"/>
          </a:xfrm>
          <a:prstGeom prst="curvedConnector3">
            <a:avLst>
              <a:gd name="adj1" fmla="val 99902"/>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 name="Rounded Rectangular Callout 5"/>
          <p:cNvSpPr/>
          <p:nvPr/>
        </p:nvSpPr>
        <p:spPr>
          <a:xfrm>
            <a:off x="5867398" y="3494350"/>
            <a:ext cx="2399271" cy="1090491"/>
          </a:xfrm>
          <a:prstGeom prst="wedgeRoundRectCallout">
            <a:avLst>
              <a:gd name="adj1" fmla="val 6190"/>
              <a:gd name="adj2" fmla="val -93056"/>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solidFill>
                  <a:schemeClr val="bg1"/>
                </a:solidFill>
              </a:rPr>
              <a:t>Alfabet secvență (11):</a:t>
            </a:r>
          </a:p>
          <a:p>
            <a:pPr algn="ctr"/>
            <a:r>
              <a:rPr lang="en-US">
                <a:solidFill>
                  <a:schemeClr val="bg1"/>
                </a:solidFill>
              </a:rPr>
              <a:t>ABCDEFGHIJK = 3.45</a:t>
            </a:r>
          </a:p>
        </p:txBody>
      </p:sp>
      <p:sp>
        <p:nvSpPr>
          <p:cNvPr id="19" name="Rounded Rectangular Callout 18"/>
          <p:cNvSpPr/>
          <p:nvPr/>
        </p:nvSpPr>
        <p:spPr>
          <a:xfrm>
            <a:off x="9243527" y="946597"/>
            <a:ext cx="2705457" cy="1115010"/>
          </a:xfrm>
          <a:prstGeom prst="wedgeRoundRectCallout">
            <a:avLst>
              <a:gd name="adj1" fmla="val -35311"/>
              <a:gd name="adj2" fmla="val 95833"/>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solidFill>
                  <a:schemeClr val="bg1"/>
                </a:solidFill>
              </a:rPr>
              <a:t>Secvență observată:</a:t>
            </a:r>
          </a:p>
          <a:p>
            <a:pPr algn="ctr"/>
            <a:r>
              <a:rPr lang="en-US">
                <a:solidFill>
                  <a:schemeClr val="bg1"/>
                </a:solidFill>
              </a:rPr>
              <a:t>BAGIDCFEBHAFBJK = 3.32 </a:t>
            </a:r>
          </a:p>
        </p:txBody>
      </p:sp>
      <mc:AlternateContent xmlns:mc="http://schemas.openxmlformats.org/markup-compatibility/2006" xmlns:a14="http://schemas.microsoft.com/office/drawing/2010/main">
        <mc:Choice Requires="a14">
          <p:sp>
            <p:nvSpPr>
              <p:cNvPr id="5" name="Rectangle 4"/>
              <p:cNvSpPr/>
              <p:nvPr/>
            </p:nvSpPr>
            <p:spPr>
              <a:xfrm>
                <a:off x="523865" y="3790782"/>
                <a:ext cx="4917991" cy="2828082"/>
              </a:xfrm>
              <a:prstGeom prst="rect">
                <a:avLst/>
              </a:prstGeom>
            </p:spPr>
            <p:txBody>
              <a:bodyPr wrap="square">
                <a:spAutoFit/>
              </a:bodyPr>
              <a:lstStyle/>
              <a:p>
                <a:pPr>
                  <a:lnSpc>
                    <a:spcPct val="106000"/>
                  </a:lnSpc>
                  <a:spcAft>
                    <a:spcPts val="800"/>
                  </a:spcAft>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ea typeface="Calibri" panose="020F0502020204030204" pitchFamily="34" charset="0"/>
                        </a:rPr>
                        <m:t>𝑠</m:t>
                      </m:r>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1</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sub>
                      </m:sSub>
                      <m:r>
                        <a:rPr lang="en-US" i="1">
                          <a:latin typeface="Cambria Math" panose="02040503050406030204" pitchFamily="18" charset="0"/>
                          <a:ea typeface="Calibri" panose="020F0502020204030204" pitchFamily="34" charset="0"/>
                        </a:rPr>
                        <m:t>}</m:t>
                      </m:r>
                    </m:oMath>
                  </m:oMathPara>
                </a14:m>
                <a:endParaRPr lang="en-US" sz="1600">
                  <a:effectLst/>
                  <a:latin typeface="Times New Roman" panose="02020603050405020304" pitchFamily="18" charset="0"/>
                  <a:ea typeface="Times New Roman" panose="02020603050405020304" pitchFamily="18" charset="0"/>
                </a:endParaRPr>
              </a:p>
              <a:p>
                <a:pPr>
                  <a:lnSpc>
                    <a:spcPct val="106000"/>
                  </a:lnSpc>
                  <a:spcAft>
                    <a:spcPts val="800"/>
                  </a:spcAft>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ea typeface="Calibri" panose="020F0502020204030204" pitchFamily="34" charset="0"/>
                        </a:rPr>
                        <m:t>𝜎</m:t>
                      </m:r>
                      <m:d>
                        <m:dPr>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=100−</m:t>
                      </m:r>
                      <m:d>
                        <m:dPr>
                          <m:ctrlPr>
                            <a:rPr lang="en-US" i="1">
                              <a:latin typeface="Cambria Math" panose="02040503050406030204" pitchFamily="18" charset="0"/>
                              <a:ea typeface="Calibri" panose="020F0502020204030204" pitchFamily="34" charset="0"/>
                            </a:rPr>
                          </m:ctrlPr>
                        </m:dPr>
                        <m:e>
                          <m:f>
                            <m:fPr>
                              <m:ctrlPr>
                                <a:rPr lang="en-US" i="1">
                                  <a:latin typeface="Cambria Math" panose="02040503050406030204" pitchFamily="18" charset="0"/>
                                  <a:ea typeface="Calibri" panose="020F0502020204030204" pitchFamily="34" charset="0"/>
                                </a:rPr>
                              </m:ctrlPr>
                            </m:fPr>
                            <m:num>
                              <m:nary>
                                <m:naryPr>
                                  <m:chr m:val="∑"/>
                                  <m:limLoc m:val="undOvr"/>
                                  <m:ctrlPr>
                                    <a:rPr lang="en-US" i="1">
                                      <a:latin typeface="Cambria Math" panose="02040503050406030204" pitchFamily="18" charset="0"/>
                                      <a:ea typeface="Calibri" panose="020F0502020204030204" pitchFamily="34" charset="0"/>
                                    </a:rPr>
                                  </m:ctrlPr>
                                </m:naryPr>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=1</m:t>
                                  </m:r>
                                </m:sub>
                                <m:sup>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−1</m:t>
                                  </m:r>
                                </m:sup>
                                <m:e>
                                  <m:d>
                                    <m:dPr>
                                      <m:ctrlPr>
                                        <a:rPr lang="en-US" i="1">
                                          <a:latin typeface="Cambria Math" panose="02040503050406030204" pitchFamily="18" charset="0"/>
                                          <a:ea typeface="Calibri" panose="020F0502020204030204" pitchFamily="34" charset="0"/>
                                        </a:rPr>
                                      </m:ctrlPr>
                                    </m:dPr>
                                    <m:e>
                                      <m:f>
                                        <m:fPr>
                                          <m:ctrlPr>
                                            <a:rPr lang="en-US" i="1">
                                              <a:latin typeface="Cambria Math" panose="02040503050406030204" pitchFamily="18" charset="0"/>
                                              <a:ea typeface="Calibri" panose="020F0502020204030204" pitchFamily="34" charset="0"/>
                                            </a:rPr>
                                          </m:ctrlPr>
                                        </m:fPr>
                                        <m:num>
                                          <m:nary>
                                            <m:naryPr>
                                              <m:chr m:val="∑"/>
                                              <m:limLoc m:val="undOvr"/>
                                              <m:ctrlPr>
                                                <a:rPr lang="en-US" i="1">
                                                  <a:latin typeface="Cambria Math" panose="02040503050406030204" pitchFamily="18" charset="0"/>
                                                  <a:ea typeface="Calibri" panose="020F0502020204030204" pitchFamily="34" charset="0"/>
                                                </a:rPr>
                                              </m:ctrlPr>
                                            </m:naryPr>
                                            <m:sub>
                                              <m:r>
                                                <a:rPr lang="en-US" i="1">
                                                  <a:latin typeface="Cambria Math" panose="02040503050406030204" pitchFamily="18" charset="0"/>
                                                  <a:ea typeface="Calibri" panose="020F0502020204030204" pitchFamily="34" charset="0"/>
                                                </a:rPr>
                                                <m:t>𝑖</m:t>
                                              </m:r>
                                              <m:r>
                                                <a:rPr lang="en-US" i="1">
                                                  <a:latin typeface="Cambria Math" panose="02040503050406030204" pitchFamily="18" charset="0"/>
                                                  <a:ea typeface="Calibri" panose="020F0502020204030204" pitchFamily="34" charset="0"/>
                                                </a:rPr>
                                                <m:t>=1</m:t>
                                              </m:r>
                                            </m:sub>
                                            <m:sup>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𝑢</m:t>
                                              </m:r>
                                            </m:sup>
                                            <m:e>
                                              <m:r>
                                                <a:rPr lang="en-US" i="1">
                                                  <a:latin typeface="Cambria Math" panose="02040503050406030204" pitchFamily="18" charset="0"/>
                                                  <a:ea typeface="Calibri" panose="020F0502020204030204" pitchFamily="34" charset="0"/>
                                                </a:rPr>
                                                <m:t>𝑓</m:t>
                                              </m:r>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e>
                                          </m:nary>
                                        </m:num>
                                        <m:den>
                                          <m:r>
                                            <a:rPr lang="en-US" i="1">
                                              <a:latin typeface="Cambria Math" panose="02040503050406030204" pitchFamily="18" charset="0"/>
                                              <a:ea typeface="Calibri" panose="020F0502020204030204" pitchFamily="34" charset="0"/>
                                            </a:rPr>
                                            <m:t>(</m:t>
                                          </m:r>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)×100</m:t>
                                          </m:r>
                                        </m:den>
                                      </m:f>
                                    </m:e>
                                  </m:d>
                                </m:e>
                              </m:nary>
                            </m:num>
                            <m:den>
                              <m:r>
                                <a:rPr lang="en-US" i="1">
                                  <a:latin typeface="Cambria Math" panose="02040503050406030204" pitchFamily="18" charset="0"/>
                                  <a:ea typeface="Calibri" panose="020F0502020204030204" pitchFamily="34" charset="0"/>
                                </a:rPr>
                                <m:t>(</m:t>
                              </m:r>
                              <m:d>
                                <m:dPr>
                                  <m:begChr m:val="|"/>
                                  <m:endChr m:val="|"/>
                                  <m:ctrlPr>
                                    <a:rPr lang="en-US" i="1">
                                      <a:latin typeface="Cambria Math" panose="02040503050406030204" pitchFamily="18" charset="0"/>
                                      <a:ea typeface="Calibri" panose="020F0502020204030204" pitchFamily="34" charset="0"/>
                                    </a:rPr>
                                  </m:ctrlPr>
                                </m:dPr>
                                <m:e>
                                  <m:r>
                                    <a:rPr lang="en-US" i="1">
                                      <a:latin typeface="Cambria Math" panose="02040503050406030204" pitchFamily="18" charset="0"/>
                                      <a:ea typeface="Calibri" panose="020F0502020204030204" pitchFamily="34" charset="0"/>
                                    </a:rPr>
                                    <m:t>𝑠</m:t>
                                  </m:r>
                                </m:e>
                              </m:d>
                              <m:r>
                                <a:rPr lang="en-US" i="1">
                                  <a:latin typeface="Cambria Math" panose="02040503050406030204" pitchFamily="18" charset="0"/>
                                  <a:ea typeface="Calibri" panose="020F0502020204030204" pitchFamily="34" charset="0"/>
                                </a:rPr>
                                <m:t>−1)</m:t>
                              </m:r>
                            </m:den>
                          </m:f>
                        </m:e>
                      </m:d>
                    </m:oMath>
                  </m:oMathPara>
                </a14:m>
                <a:endParaRPr lang="en-US" sz="1600">
                  <a:effectLst/>
                  <a:latin typeface="Times New Roman" panose="02020603050405020304" pitchFamily="18" charset="0"/>
                  <a:ea typeface="Times New Roman" panose="02020603050405020304" pitchFamily="18" charset="0"/>
                </a:endParaRPr>
              </a:p>
              <a:p>
                <a:pPr>
                  <a:lnSpc>
                    <a:spcPct val="106000"/>
                  </a:lnSpc>
                  <a:spcAft>
                    <a:spcPts val="800"/>
                  </a:spcAft>
                </a:pPr>
                <a:endParaRPr lang="en-US" sz="1600">
                  <a:effectLst/>
                  <a:latin typeface="Times New Roman" panose="02020603050405020304" pitchFamily="18" charset="0"/>
                  <a:ea typeface="Times New Roman" panose="02020603050405020304" pitchFamily="18" charset="0"/>
                </a:endParaRPr>
              </a:p>
              <a:p>
                <a:pPr>
                  <a:lnSpc>
                    <a:spcPct val="106000"/>
                  </a:lnSpc>
                  <a:spcAft>
                    <a:spcPts val="800"/>
                  </a:spcAft>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ea typeface="Calibri" panose="020F0502020204030204" pitchFamily="34" charset="0"/>
                        </a:rPr>
                        <m:t>𝑓</m:t>
                      </m:r>
                      <m:d>
                        <m:dPr>
                          <m:ctrlPr>
                            <a:rPr lang="en-US" i="1">
                              <a:latin typeface="Cambria Math" panose="02040503050406030204" pitchFamily="18" charset="0"/>
                              <a:ea typeface="Calibri" panose="020F0502020204030204" pitchFamily="34" charset="0"/>
                            </a:rPr>
                          </m:ctrlPr>
                        </m:dPr>
                        <m:e>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𝑖</m:t>
                              </m:r>
                            </m:sub>
                          </m:sSub>
                        </m:e>
                      </m:d>
                      <m:r>
                        <a:rPr lang="en-US" i="1">
                          <a:latin typeface="Cambria Math" panose="02040503050406030204" pitchFamily="18" charset="0"/>
                          <a:ea typeface="Calibri" panose="020F0502020204030204" pitchFamily="34" charset="0"/>
                        </a:rPr>
                        <m:t>=</m:t>
                      </m:r>
                      <m:d>
                        <m:dPr>
                          <m:begChr m:val="{"/>
                          <m:endChr m:val=""/>
                          <m:ctrlPr>
                            <a:rPr lang="en-US" i="1">
                              <a:latin typeface="Cambria Math" panose="02040503050406030204" pitchFamily="18" charset="0"/>
                              <a:ea typeface="Calibri" panose="020F0502020204030204" pitchFamily="34" charset="0"/>
                            </a:rPr>
                          </m:ctrlPr>
                        </m:dPr>
                        <m:e>
                          <m:eqArr>
                            <m:eqArrPr>
                              <m:ctrlPr>
                                <a:rPr lang="en-US" i="1">
                                  <a:latin typeface="Cambria Math" panose="02040503050406030204" pitchFamily="18" charset="0"/>
                                  <a:ea typeface="Calibri" panose="020F0502020204030204" pitchFamily="34" charset="0"/>
                                </a:rPr>
                              </m:ctrlPr>
                            </m:eqArrPr>
                            <m:e>
                              <m:r>
                                <a:rPr lang="en-US" i="1">
                                  <a:latin typeface="Cambria Math" panose="02040503050406030204" pitchFamily="18" charset="0"/>
                                  <a:ea typeface="Calibri" panose="020F0502020204030204" pitchFamily="34" charset="0"/>
                                </a:rPr>
                                <m:t>+1,  &amp;</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𝑖</m:t>
                                  </m:r>
                                </m:sub>
                              </m:sSub>
                            </m:e>
                            <m:e>
                              <m:r>
                                <a:rPr lang="en-US" i="1">
                                  <a:latin typeface="Cambria Math" panose="02040503050406030204" pitchFamily="18" charset="0"/>
                                  <a:ea typeface="Calibri" panose="020F0502020204030204" pitchFamily="34" charset="0"/>
                                </a:rPr>
                                <m:t>0,  &amp;</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𝑖</m:t>
                                  </m:r>
                                </m:sub>
                              </m:sSub>
                              <m:r>
                                <a:rPr lang="en-US" i="1">
                                  <a:latin typeface="Cambria Math" panose="02040503050406030204" pitchFamily="18" charset="0"/>
                                  <a:ea typeface="Calibri" panose="020F0502020204030204" pitchFamily="34" charset="0"/>
                                </a:rPr>
                                <m:t>≠</m:t>
                              </m:r>
                              <m:sSub>
                                <m:sSubPr>
                                  <m:ctrlPr>
                                    <a:rPr lang="en-US" i="1">
                                      <a:latin typeface="Cambria Math" panose="02040503050406030204" pitchFamily="18" charset="0"/>
                                      <a:ea typeface="Calibri" panose="020F0502020204030204" pitchFamily="34" charset="0"/>
                                    </a:rPr>
                                  </m:ctrlPr>
                                </m:sSubPr>
                                <m:e>
                                  <m:r>
                                    <a:rPr lang="en-US" i="1">
                                      <a:latin typeface="Cambria Math" panose="02040503050406030204" pitchFamily="18" charset="0"/>
                                      <a:ea typeface="Calibri" panose="020F0502020204030204" pitchFamily="34" charset="0"/>
                                    </a:rPr>
                                    <m:t>𝑥</m:t>
                                  </m:r>
                                </m:e>
                                <m:sub>
                                  <m:r>
                                    <a:rPr lang="en-US" i="1">
                                      <a:latin typeface="Cambria Math" panose="02040503050406030204" pitchFamily="18" charset="0"/>
                                      <a:ea typeface="Calibri" panose="020F0502020204030204" pitchFamily="34" charset="0"/>
                                    </a:rPr>
                                    <m:t>𝑢</m:t>
                                  </m:r>
                                  <m:r>
                                    <a:rPr lang="en-US" i="1">
                                      <a:latin typeface="Cambria Math" panose="02040503050406030204" pitchFamily="18" charset="0"/>
                                      <a:ea typeface="Calibri" panose="020F0502020204030204" pitchFamily="34" charset="0"/>
                                    </a:rPr>
                                    <m:t>+</m:t>
                                  </m:r>
                                  <m:r>
                                    <a:rPr lang="en-US" i="1">
                                      <a:latin typeface="Cambria Math" panose="02040503050406030204" pitchFamily="18" charset="0"/>
                                      <a:ea typeface="Calibri" panose="020F0502020204030204" pitchFamily="34" charset="0"/>
                                    </a:rPr>
                                    <m:t>𝑖</m:t>
                                  </m:r>
                                </m:sub>
                              </m:sSub>
                            </m:e>
                          </m:eqArr>
                        </m:e>
                      </m:d>
                    </m:oMath>
                  </m:oMathPara>
                </a14:m>
                <a:endParaRPr lang="en-US" sz="1600">
                  <a:effectLst/>
                  <a:latin typeface="Times New Roman" panose="02020603050405020304" pitchFamily="18" charset="0"/>
                  <a:ea typeface="Times New Roman" panose="02020603050405020304" pitchFamily="18" charset="0"/>
                </a:endParaRPr>
              </a:p>
            </p:txBody>
          </p:sp>
        </mc:Choice>
        <mc:Fallback xmlns="">
          <p:sp>
            <p:nvSpPr>
              <p:cNvPr id="5" name="Rectangle 4"/>
              <p:cNvSpPr>
                <a:spLocks noRot="1" noChangeAspect="1" noMove="1" noResize="1" noEditPoints="1" noAdjustHandles="1" noChangeArrowheads="1" noChangeShapeType="1" noTextEdit="1"/>
              </p:cNvSpPr>
              <p:nvPr/>
            </p:nvSpPr>
            <p:spPr>
              <a:xfrm>
                <a:off x="523865" y="3790782"/>
                <a:ext cx="4917991" cy="2828082"/>
              </a:xfrm>
              <a:prstGeom prst="rect">
                <a:avLst/>
              </a:prstGeom>
              <a:blipFill rotWithShape="0">
                <a:blip r:embed="rId5"/>
                <a:stretch>
                  <a:fillRect/>
                </a:stretch>
              </a:blipFill>
            </p:spPr>
            <p:txBody>
              <a:bodyPr/>
              <a:lstStyle/>
              <a:p>
                <a:r>
                  <a:rPr lang="en-US">
                    <a:noFill/>
                  </a:rPr>
                  <a:t> </a:t>
                </a:r>
              </a:p>
            </p:txBody>
          </p:sp>
        </mc:Fallback>
      </mc:AlternateContent>
      <p:sp>
        <p:nvSpPr>
          <p:cNvPr id="20" name="Rectangle 19"/>
          <p:cNvSpPr/>
          <p:nvPr/>
        </p:nvSpPr>
        <p:spPr>
          <a:xfrm>
            <a:off x="78436" y="3537758"/>
            <a:ext cx="5441855" cy="45719"/>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84052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Experiment 1 – Alfabet = “AB” [2 chr] </a:t>
            </a:r>
          </a:p>
        </p:txBody>
      </p:sp>
      <p:sp>
        <p:nvSpPr>
          <p:cNvPr id="3" name="Content Placeholder 2"/>
          <p:cNvSpPr>
            <a:spLocks noGrp="1"/>
          </p:cNvSpPr>
          <p:nvPr>
            <p:ph idx="1"/>
          </p:nvPr>
        </p:nvSpPr>
        <p:spPr>
          <a:xfrm>
            <a:off x="838200" y="2224215"/>
            <a:ext cx="10515600" cy="3952747"/>
          </a:xfrm>
        </p:spPr>
        <p:txBody>
          <a:bodyPr>
            <a:normAutofit/>
          </a:bodyPr>
          <a:lstStyle/>
          <a:p>
            <a:r>
              <a:rPr lang="en-US">
                <a:solidFill>
                  <a:srgbClr val="B58900"/>
                </a:solidFill>
                <a:latin typeface="Consolas" panose="020B0609020204030204" pitchFamily="49" charset="0"/>
              </a:rPr>
              <a:t>AAAAAAABBBBBBB = 70.94</a:t>
            </a:r>
          </a:p>
          <a:p>
            <a:r>
              <a:rPr lang="en-US">
                <a:solidFill>
                  <a:srgbClr val="B58900"/>
                </a:solidFill>
                <a:latin typeface="Consolas" panose="020B0609020204030204" pitchFamily="49" charset="0"/>
              </a:rPr>
              <a:t>ABABABABABABAB = 53.85</a:t>
            </a:r>
          </a:p>
          <a:p>
            <a:r>
              <a:rPr lang="en-US">
                <a:solidFill>
                  <a:srgbClr val="B58900"/>
                </a:solidFill>
                <a:latin typeface="Consolas" panose="020B0609020204030204" pitchFamily="49" charset="0"/>
              </a:rPr>
              <a:t>ABBBBBBBBBBBBA = 33.54</a:t>
            </a:r>
          </a:p>
          <a:p>
            <a:endParaRPr lang="en-US">
              <a:solidFill>
                <a:srgbClr val="B58900"/>
              </a:solidFill>
              <a:latin typeface="Consolas" panose="020B0609020204030204" pitchFamily="49" charset="0"/>
            </a:endParaRPr>
          </a:p>
          <a:p>
            <a:r>
              <a:rPr lang="en-US">
                <a:solidFill>
                  <a:srgbClr val="B58900"/>
                </a:solidFill>
                <a:latin typeface="Consolas" panose="020B0609020204030204" pitchFamily="49" charset="0"/>
              </a:rPr>
              <a:t>AAAAAAABBBBBBB = 1 = 100</a:t>
            </a:r>
          </a:p>
          <a:p>
            <a:r>
              <a:rPr lang="en-US">
                <a:solidFill>
                  <a:srgbClr val="B58900"/>
                </a:solidFill>
                <a:latin typeface="Consolas" panose="020B0609020204030204" pitchFamily="49" charset="0"/>
              </a:rPr>
              <a:t>ABABABABABABAB = 1 = 100</a:t>
            </a:r>
          </a:p>
          <a:p>
            <a:r>
              <a:rPr lang="en-US">
                <a:solidFill>
                  <a:srgbClr val="B58900"/>
                </a:solidFill>
                <a:latin typeface="Consolas" panose="020B0609020204030204" pitchFamily="49" charset="0"/>
              </a:rPr>
              <a:t>ABBBBBBBBBBBBA = 0.59 = 59</a:t>
            </a:r>
          </a:p>
          <a:p>
            <a:endParaRPr lang="en-US">
              <a:solidFill>
                <a:srgbClr val="B58900"/>
              </a:solidFill>
              <a:latin typeface="Consolas" panose="020B0609020204030204" pitchFamily="49" charset="0"/>
            </a:endParaRPr>
          </a:p>
        </p:txBody>
      </p:sp>
      <p:sp>
        <p:nvSpPr>
          <p:cNvPr id="4" name="Rectangle 3"/>
          <p:cNvSpPr/>
          <p:nvPr/>
        </p:nvSpPr>
        <p:spPr>
          <a:xfrm>
            <a:off x="4898959" y="3964449"/>
            <a:ext cx="1323247" cy="369332"/>
          </a:xfrm>
          <a:prstGeom prst="rect">
            <a:avLst/>
          </a:prstGeom>
        </p:spPr>
        <p:txBody>
          <a:bodyPr wrap="none">
            <a:spAutoFit/>
          </a:bodyPr>
          <a:lstStyle/>
          <a:p>
            <a:r>
              <a:rPr lang="en-US"/>
              <a:t>(normalizat)</a:t>
            </a:r>
          </a:p>
        </p:txBody>
      </p:sp>
      <p:sp>
        <p:nvSpPr>
          <p:cNvPr id="5" name="Rectangle 4"/>
          <p:cNvSpPr/>
          <p:nvPr/>
        </p:nvSpPr>
        <p:spPr>
          <a:xfrm>
            <a:off x="883709" y="3964449"/>
            <a:ext cx="1044453" cy="369332"/>
          </a:xfrm>
          <a:prstGeom prst="rect">
            <a:avLst/>
          </a:prstGeom>
        </p:spPr>
        <p:txBody>
          <a:bodyPr wrap="none">
            <a:spAutoFit/>
          </a:bodyPr>
          <a:lstStyle/>
          <a:p>
            <a:r>
              <a:rPr lang="en-US"/>
              <a:t>Entropie:</a:t>
            </a:r>
          </a:p>
        </p:txBody>
      </p:sp>
      <p:sp>
        <p:nvSpPr>
          <p:cNvPr id="6" name="Rectangle 5"/>
          <p:cNvSpPr/>
          <p:nvPr/>
        </p:nvSpPr>
        <p:spPr>
          <a:xfrm>
            <a:off x="883708" y="1854883"/>
            <a:ext cx="1468222" cy="369332"/>
          </a:xfrm>
          <a:prstGeom prst="rect">
            <a:avLst/>
          </a:prstGeom>
        </p:spPr>
        <p:txBody>
          <a:bodyPr wrap="none">
            <a:spAutoFit/>
          </a:bodyPr>
          <a:lstStyle/>
          <a:p>
            <a:r>
              <a:rPr lang="en-US"/>
              <a:t>Auto-aliniere:</a:t>
            </a:r>
          </a:p>
        </p:txBody>
      </p:sp>
      <p:sp>
        <p:nvSpPr>
          <p:cNvPr id="8" name="Rectangle 7"/>
          <p:cNvSpPr/>
          <p:nvPr/>
        </p:nvSpPr>
        <p:spPr>
          <a:xfrm>
            <a:off x="8510951" y="2572612"/>
            <a:ext cx="2780501" cy="646331"/>
          </a:xfrm>
          <a:prstGeom prst="rect">
            <a:avLst/>
          </a:prstGeom>
        </p:spPr>
        <p:txBody>
          <a:bodyPr wrap="square">
            <a:spAutoFit/>
          </a:bodyPr>
          <a:lstStyle/>
          <a:p>
            <a:r>
              <a:rPr lang="en-US"/>
              <a:t>Se ține cont de ordinea obiectelor din secvență.</a:t>
            </a:r>
          </a:p>
        </p:txBody>
      </p:sp>
      <p:sp>
        <p:nvSpPr>
          <p:cNvPr id="10" name="Rectangle 9"/>
          <p:cNvSpPr/>
          <p:nvPr/>
        </p:nvSpPr>
        <p:spPr>
          <a:xfrm>
            <a:off x="8510951" y="4483473"/>
            <a:ext cx="2780501" cy="646331"/>
          </a:xfrm>
          <a:prstGeom prst="rect">
            <a:avLst/>
          </a:prstGeom>
        </p:spPr>
        <p:txBody>
          <a:bodyPr wrap="square">
            <a:spAutoFit/>
          </a:bodyPr>
          <a:lstStyle/>
          <a:p>
            <a:r>
              <a:rPr lang="en-US"/>
              <a:t>NU se ține cont de ordinea obiectelor din secvență.</a:t>
            </a:r>
          </a:p>
        </p:txBody>
      </p:sp>
      <p:sp>
        <p:nvSpPr>
          <p:cNvPr id="11" name="Striped Right Arrow 10"/>
          <p:cNvSpPr/>
          <p:nvPr/>
        </p:nvSpPr>
        <p:spPr>
          <a:xfrm>
            <a:off x="6591565" y="2706697"/>
            <a:ext cx="1726489" cy="378159"/>
          </a:xfrm>
          <a:prstGeom prst="stripedRightArrow">
            <a:avLst>
              <a:gd name="adj1" fmla="val 39854"/>
              <a:gd name="adj2" fmla="val 341938"/>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Striped Right Arrow 11"/>
          <p:cNvSpPr/>
          <p:nvPr/>
        </p:nvSpPr>
        <p:spPr>
          <a:xfrm>
            <a:off x="6591566" y="4617558"/>
            <a:ext cx="1726489" cy="378159"/>
          </a:xfrm>
          <a:prstGeom prst="stripedRightArrow">
            <a:avLst>
              <a:gd name="adj1" fmla="val 39854"/>
              <a:gd name="adj2" fmla="val 341938"/>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4" name="Flowchart: Process 13"/>
          <p:cNvSpPr/>
          <p:nvPr/>
        </p:nvSpPr>
        <p:spPr>
          <a:xfrm>
            <a:off x="451263" y="1593105"/>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Gill Sans MT" panose="020B0502020104020203"/>
            </a:endParaRPr>
          </a:p>
        </p:txBody>
      </p:sp>
    </p:spTree>
    <p:extLst>
      <p:ext uri="{BB962C8B-B14F-4D97-AF65-F5344CB8AC3E}">
        <p14:creationId xmlns:p14="http://schemas.microsoft.com/office/powerpoint/2010/main" val="24906816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Experiment 2 – Alfabet = “ABC” [15 chr] </a:t>
            </a:r>
          </a:p>
        </p:txBody>
      </p:sp>
      <p:sp>
        <p:nvSpPr>
          <p:cNvPr id="3" name="Content Placeholder 2"/>
          <p:cNvSpPr>
            <a:spLocks noGrp="1"/>
          </p:cNvSpPr>
          <p:nvPr>
            <p:ph idx="1"/>
          </p:nvPr>
        </p:nvSpPr>
        <p:spPr>
          <a:xfrm>
            <a:off x="628135" y="2117135"/>
            <a:ext cx="6995984" cy="3952747"/>
          </a:xfrm>
        </p:spPr>
        <p:txBody>
          <a:bodyPr>
            <a:normAutofit/>
          </a:bodyPr>
          <a:lstStyle/>
          <a:p>
            <a:r>
              <a:rPr lang="en-US">
                <a:solidFill>
                  <a:srgbClr val="B58900"/>
                </a:solidFill>
                <a:latin typeface="Consolas" panose="020B0609020204030204" pitchFamily="49" charset="0"/>
              </a:rPr>
              <a:t>AAAAABBBBBCCCCC = 83.41 </a:t>
            </a:r>
          </a:p>
          <a:p>
            <a:r>
              <a:rPr lang="en-US">
                <a:solidFill>
                  <a:srgbClr val="B58900"/>
                </a:solidFill>
                <a:latin typeface="Consolas" panose="020B0609020204030204" pitchFamily="49" charset="0"/>
              </a:rPr>
              <a:t>ABCABCABCABCABC = 71.43 </a:t>
            </a:r>
          </a:p>
          <a:p>
            <a:r>
              <a:rPr lang="en-US">
                <a:solidFill>
                  <a:srgbClr val="B58900"/>
                </a:solidFill>
                <a:latin typeface="Consolas" panose="020B0609020204030204" pitchFamily="49" charset="0"/>
              </a:rPr>
              <a:t>ABBBBBBCBBBBBBA = 39.79</a:t>
            </a:r>
          </a:p>
          <a:p>
            <a:endParaRPr lang="en-US">
              <a:solidFill>
                <a:srgbClr val="B58900"/>
              </a:solidFill>
              <a:latin typeface="Consolas" panose="020B0609020204030204" pitchFamily="49" charset="0"/>
            </a:endParaRPr>
          </a:p>
          <a:p>
            <a:r>
              <a:rPr lang="en-US">
                <a:solidFill>
                  <a:srgbClr val="B58900"/>
                </a:solidFill>
                <a:latin typeface="Consolas" panose="020B0609020204030204" pitchFamily="49" charset="0"/>
              </a:rPr>
              <a:t>AAAAABBBBBCCCCC = 1.58 = 100</a:t>
            </a:r>
          </a:p>
          <a:p>
            <a:r>
              <a:rPr lang="en-US">
                <a:solidFill>
                  <a:srgbClr val="B58900"/>
                </a:solidFill>
                <a:latin typeface="Consolas" panose="020B0609020204030204" pitchFamily="49" charset="0"/>
              </a:rPr>
              <a:t>ABCABCABCABCABC = 1.58 = 100</a:t>
            </a:r>
          </a:p>
          <a:p>
            <a:r>
              <a:rPr lang="en-US">
                <a:solidFill>
                  <a:srgbClr val="B58900"/>
                </a:solidFill>
                <a:latin typeface="Consolas" panose="020B0609020204030204" pitchFamily="49" charset="0"/>
              </a:rPr>
              <a:t>ABBBBBBCBBBBBBA = 0.90 = 56.96</a:t>
            </a:r>
          </a:p>
        </p:txBody>
      </p:sp>
      <p:sp>
        <p:nvSpPr>
          <p:cNvPr id="5" name="Rectangle 4"/>
          <p:cNvSpPr/>
          <p:nvPr/>
        </p:nvSpPr>
        <p:spPr>
          <a:xfrm>
            <a:off x="5479726" y="3840881"/>
            <a:ext cx="1323247" cy="369332"/>
          </a:xfrm>
          <a:prstGeom prst="rect">
            <a:avLst/>
          </a:prstGeom>
        </p:spPr>
        <p:txBody>
          <a:bodyPr wrap="none">
            <a:spAutoFit/>
          </a:bodyPr>
          <a:lstStyle/>
          <a:p>
            <a:r>
              <a:rPr lang="en-US"/>
              <a:t>(normalizat)</a:t>
            </a:r>
          </a:p>
        </p:txBody>
      </p:sp>
      <mc:AlternateContent xmlns:mc="http://schemas.openxmlformats.org/markup-compatibility/2006" xmlns:a14="http://schemas.microsoft.com/office/drawing/2010/main">
        <mc:Choice Requires="a14">
          <p:sp>
            <p:nvSpPr>
              <p:cNvPr id="6" name="Rectangle 5"/>
              <p:cNvSpPr/>
              <p:nvPr/>
            </p:nvSpPr>
            <p:spPr>
              <a:xfrm>
                <a:off x="8128099" y="2870622"/>
                <a:ext cx="2699906" cy="87504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r>
                            <a:rPr lang="en-US" b="0" i="1" smtClean="0">
                              <a:latin typeface="Cambria Math" panose="02040503050406030204" pitchFamily="18" charset="0"/>
                            </a:rPr>
                            <m:t>=256</m:t>
                          </m:r>
                        </m:sup>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0">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i="0">
                                      <a:latin typeface="Cambria Math" panose="02040503050406030204" pitchFamily="18" charset="0"/>
                                    </a:rPr>
                                    <m:t>log</m:t>
                                  </m:r>
                                </m:e>
                                <m:sub>
                                  <m:r>
                                    <a:rPr lang="en-US" i="0">
                                      <a:latin typeface="Cambria Math" panose="02040503050406030204" pitchFamily="18" charset="0"/>
                                    </a:rPr>
                                    <m:t>2</m:t>
                                  </m:r>
                                </m:sub>
                              </m:sSub>
                            </m:fName>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e>
                              </m:d>
                            </m:e>
                          </m:func>
                        </m:e>
                      </m:nary>
                    </m:oMath>
                  </m:oMathPara>
                </a14:m>
                <a:endParaRPr lang="en-US"/>
              </a:p>
            </p:txBody>
          </p:sp>
        </mc:Choice>
        <mc:Fallback xmlns="">
          <p:sp>
            <p:nvSpPr>
              <p:cNvPr id="6" name="Rectangle 5"/>
              <p:cNvSpPr>
                <a:spLocks noRot="1" noChangeAspect="1" noMove="1" noResize="1" noEditPoints="1" noAdjustHandles="1" noChangeArrowheads="1" noChangeShapeType="1" noTextEdit="1"/>
              </p:cNvSpPr>
              <p:nvPr/>
            </p:nvSpPr>
            <p:spPr>
              <a:xfrm>
                <a:off x="8128099" y="2870622"/>
                <a:ext cx="2699906" cy="875048"/>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p:cNvSpPr/>
              <p:nvPr/>
            </p:nvSpPr>
            <p:spPr>
              <a:xfrm>
                <a:off x="8133036" y="4100742"/>
                <a:ext cx="3619517" cy="87504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𝑒</m:t>
                      </m:r>
                      <m:r>
                        <a:rPr lang="en-US" i="0">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r>
                            <a:rPr lang="en-US" b="0" i="1" smtClean="0">
                              <a:latin typeface="Cambria Math" panose="02040503050406030204" pitchFamily="18" charset="0"/>
                            </a:rPr>
                            <m:t>=256</m:t>
                          </m:r>
                        </m:sup>
                        <m:e>
                          <m:f>
                            <m:fPr>
                              <m:ctrlPr>
                                <a:rPr lang="en-US"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256</m:t>
                              </m:r>
                            </m:den>
                          </m:f>
                          <m:r>
                            <a:rPr lang="en-US" i="0">
                              <a:latin typeface="Cambria Math" panose="02040503050406030204" pitchFamily="18"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i="0">
                                      <a:latin typeface="Cambria Math" panose="02040503050406030204" pitchFamily="18" charset="0"/>
                                    </a:rPr>
                                    <m:t>log</m:t>
                                  </m:r>
                                </m:e>
                                <m:sub>
                                  <m:r>
                                    <a:rPr lang="en-US" i="0">
                                      <a:latin typeface="Cambria Math" panose="02040503050406030204" pitchFamily="18" charset="0"/>
                                    </a:rPr>
                                    <m:t>2</m:t>
                                  </m:r>
                                </m:sub>
                              </m:sSub>
                            </m:fName>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256</m:t>
                                      </m:r>
                                    </m:den>
                                  </m:f>
                                </m:e>
                              </m:d>
                            </m:e>
                          </m:func>
                        </m:e>
                      </m:nary>
                      <m:r>
                        <a:rPr lang="en-US" b="0" i="1" smtClean="0">
                          <a:latin typeface="Cambria Math" panose="02040503050406030204" pitchFamily="18" charset="0"/>
                        </a:rPr>
                        <m:t>=8</m:t>
                      </m:r>
                    </m:oMath>
                  </m:oMathPara>
                </a14:m>
                <a:endParaRPr lang="en-US"/>
              </a:p>
            </p:txBody>
          </p:sp>
        </mc:Choice>
        <mc:Fallback xmlns="">
          <p:sp>
            <p:nvSpPr>
              <p:cNvPr id="7" name="Rectangle 6"/>
              <p:cNvSpPr>
                <a:spLocks noRot="1" noChangeAspect="1" noMove="1" noResize="1" noEditPoints="1" noAdjustHandles="1" noChangeArrowheads="1" noChangeShapeType="1" noTextEdit="1"/>
              </p:cNvSpPr>
              <p:nvPr/>
            </p:nvSpPr>
            <p:spPr>
              <a:xfrm>
                <a:off x="8133036" y="4100742"/>
                <a:ext cx="3619517" cy="875048"/>
              </a:xfrm>
              <a:prstGeom prst="rect">
                <a:avLst/>
              </a:prstGeom>
              <a:blipFill rotWithShape="0">
                <a:blip r:embed="rId4"/>
                <a:stretch>
                  <a:fillRect/>
                </a:stretch>
              </a:blipFill>
            </p:spPr>
            <p:txBody>
              <a:bodyPr/>
              <a:lstStyle/>
              <a:p>
                <a:r>
                  <a:rPr lang="en-US">
                    <a:noFill/>
                  </a:rPr>
                  <a:t> </a:t>
                </a:r>
              </a:p>
            </p:txBody>
          </p:sp>
        </mc:Fallback>
      </mc:AlternateContent>
      <p:sp>
        <p:nvSpPr>
          <p:cNvPr id="8" name="Rectangle 7"/>
          <p:cNvSpPr/>
          <p:nvPr/>
        </p:nvSpPr>
        <p:spPr>
          <a:xfrm>
            <a:off x="883708" y="1747803"/>
            <a:ext cx="1468222" cy="369332"/>
          </a:xfrm>
          <a:prstGeom prst="rect">
            <a:avLst/>
          </a:prstGeom>
        </p:spPr>
        <p:txBody>
          <a:bodyPr wrap="none">
            <a:spAutoFit/>
          </a:bodyPr>
          <a:lstStyle/>
          <a:p>
            <a:r>
              <a:rPr lang="en-US"/>
              <a:t>Auto-aliniere:</a:t>
            </a:r>
          </a:p>
        </p:txBody>
      </p:sp>
      <p:sp>
        <p:nvSpPr>
          <p:cNvPr id="9" name="Rectangle 8"/>
          <p:cNvSpPr/>
          <p:nvPr/>
        </p:nvSpPr>
        <p:spPr>
          <a:xfrm>
            <a:off x="883708" y="3840881"/>
            <a:ext cx="1044453" cy="369332"/>
          </a:xfrm>
          <a:prstGeom prst="rect">
            <a:avLst/>
          </a:prstGeom>
        </p:spPr>
        <p:txBody>
          <a:bodyPr wrap="none">
            <a:spAutoFit/>
          </a:bodyPr>
          <a:lstStyle/>
          <a:p>
            <a:r>
              <a:rPr lang="en-US"/>
              <a:t>Entropie:</a:t>
            </a:r>
          </a:p>
        </p:txBody>
      </p:sp>
      <p:sp>
        <p:nvSpPr>
          <p:cNvPr id="10" name="Rectangle 9"/>
          <p:cNvSpPr/>
          <p:nvPr/>
        </p:nvSpPr>
        <p:spPr>
          <a:xfrm>
            <a:off x="7425002" y="1473912"/>
            <a:ext cx="86005" cy="490168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 name="Rectangle 3"/>
          <p:cNvSpPr/>
          <p:nvPr/>
        </p:nvSpPr>
        <p:spPr>
          <a:xfrm>
            <a:off x="7926859" y="1690688"/>
            <a:ext cx="3503141" cy="923330"/>
          </a:xfrm>
          <a:prstGeom prst="rect">
            <a:avLst/>
          </a:prstGeom>
        </p:spPr>
        <p:txBody>
          <a:bodyPr wrap="square">
            <a:spAutoFit/>
          </a:bodyPr>
          <a:lstStyle/>
          <a:p>
            <a:r>
              <a:rPr lang="en-US"/>
              <a:t>Fișiere PE (Portable Executable) executabile! Care este entropia maximă care poate fi observată?</a:t>
            </a:r>
          </a:p>
        </p:txBody>
      </p:sp>
      <p:sp>
        <p:nvSpPr>
          <p:cNvPr id="11" name="Rectangle 10"/>
          <p:cNvSpPr/>
          <p:nvPr/>
        </p:nvSpPr>
        <p:spPr>
          <a:xfrm>
            <a:off x="7926859" y="5452264"/>
            <a:ext cx="3917092" cy="923330"/>
          </a:xfrm>
          <a:prstGeom prst="rect">
            <a:avLst/>
          </a:prstGeom>
        </p:spPr>
        <p:txBody>
          <a:bodyPr wrap="square">
            <a:spAutoFit/>
          </a:bodyPr>
          <a:lstStyle/>
          <a:p>
            <a:r>
              <a:rPr lang="it-IT"/>
              <a:t>Observam ca 256 simboluri (bytes) diferite pot fi codate intr-un </a:t>
            </a:r>
            <a:r>
              <a:rPr lang="it-IT" b="1"/>
              <a:t>POTENTIAL </a:t>
            </a:r>
            <a:r>
              <a:rPr lang="it-IT"/>
              <a:t>de 8 biti.</a:t>
            </a:r>
            <a:endParaRPr lang="en-US"/>
          </a:p>
        </p:txBody>
      </p:sp>
      <p:sp>
        <p:nvSpPr>
          <p:cNvPr id="13" name="Flowchart: Process 12"/>
          <p:cNvSpPr/>
          <p:nvPr/>
        </p:nvSpPr>
        <p:spPr>
          <a:xfrm>
            <a:off x="377338" y="1553409"/>
            <a:ext cx="68099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Gill Sans MT" panose="020B0502020104020203"/>
            </a:endParaRPr>
          </a:p>
        </p:txBody>
      </p:sp>
    </p:spTree>
    <p:extLst>
      <p:ext uri="{BB962C8B-B14F-4D97-AF65-F5344CB8AC3E}">
        <p14:creationId xmlns:p14="http://schemas.microsoft.com/office/powerpoint/2010/main" val="652436326"/>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872666" y="1107499"/>
            <a:ext cx="9755187" cy="2766528"/>
          </a:xfrm>
        </p:spPr>
        <p:txBody>
          <a:bodyPr>
            <a:normAutofit fontScale="90000"/>
          </a:bodyPr>
          <a:lstStyle/>
          <a:p>
            <a:r>
              <a:rPr lang="en-US" u="sng"/>
              <a:t>C.2.4</a:t>
            </a:r>
            <a:br>
              <a:rPr lang="en-US"/>
            </a:br>
            <a:r>
              <a:rPr lang="en-US"/>
              <a:t>Dimensiuni și sisteme de referință</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29716134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lowchart: Process 11"/>
          <p:cNvSpPr/>
          <p:nvPr/>
        </p:nvSpPr>
        <p:spPr>
          <a:xfrm>
            <a:off x="7488194" y="2196191"/>
            <a:ext cx="2900164" cy="635367"/>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Rectangle 12"/>
          <p:cNvSpPr/>
          <p:nvPr/>
        </p:nvSpPr>
        <p:spPr>
          <a:xfrm>
            <a:off x="5921322" y="2032686"/>
            <a:ext cx="50902" cy="4596713"/>
          </a:xfrm>
          <a:prstGeom prst="rect">
            <a:avLst/>
          </a:prstGeom>
          <a:solidFill>
            <a:srgbClr val="A5A5A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pic>
        <p:nvPicPr>
          <p:cNvPr id="10" name="Picture 9"/>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6685007" y="3591719"/>
            <a:ext cx="4728174" cy="2511843"/>
          </a:xfrm>
          <a:prstGeom prst="rect">
            <a:avLst/>
          </a:prstGeom>
        </p:spPr>
      </p:pic>
      <p:sp>
        <p:nvSpPr>
          <p:cNvPr id="2" name="Title 1"/>
          <p:cNvSpPr>
            <a:spLocks noGrp="1"/>
          </p:cNvSpPr>
          <p:nvPr>
            <p:ph type="title"/>
          </p:nvPr>
        </p:nvSpPr>
        <p:spPr/>
        <p:txBody>
          <a:bodyPr/>
          <a:lstStyle/>
          <a:p>
            <a:r>
              <a:rPr lang="it-IT"/>
              <a:t>Putem măsura informația în structuri </a:t>
            </a:r>
            <a:r>
              <a:rPr lang="it-IT" i="1"/>
              <a:t>n</a:t>
            </a:r>
            <a:r>
              <a:rPr lang="it-IT"/>
              <a:t>-dimensionale?</a:t>
            </a:r>
            <a:br>
              <a:rPr lang="en-US"/>
            </a:br>
            <a:r>
              <a:rPr lang="en-US" sz="1800"/>
              <a:t>Structuri de date</a:t>
            </a:r>
          </a:p>
        </p:txBody>
      </p:sp>
      <p:sp>
        <p:nvSpPr>
          <p:cNvPr id="7" name="Content Placeholder 2"/>
          <p:cNvSpPr>
            <a:spLocks noGrp="1"/>
          </p:cNvSpPr>
          <p:nvPr>
            <p:ph idx="1"/>
          </p:nvPr>
        </p:nvSpPr>
        <p:spPr>
          <a:xfrm>
            <a:off x="838200" y="2125361"/>
            <a:ext cx="4994189" cy="4051601"/>
          </a:xfrm>
        </p:spPr>
        <p:txBody>
          <a:bodyPr vert="horz" lIns="91440" tIns="45720" rIns="91440" bIns="45720" rtlCol="0" anchor="ctr">
            <a:normAutofit fontScale="25000" lnSpcReduction="20000"/>
          </a:bodyPr>
          <a:lstStyle/>
          <a:p>
            <a:pPr marL="306000" indent="-306000" defTabSz="457200">
              <a:spcBef>
                <a:spcPct val="20000"/>
              </a:spcBef>
              <a:spcAft>
                <a:spcPts val="600"/>
              </a:spcAft>
              <a:buClr>
                <a:schemeClr val="accent2"/>
              </a:buClr>
              <a:buSzPct val="92000"/>
              <a:buFont typeface="Wingdings 2" panose="05020102010507070707" pitchFamily="18" charset="2"/>
              <a:buChar char=""/>
            </a:pPr>
            <a:r>
              <a:rPr lang="en-US" sz="5600">
                <a:solidFill>
                  <a:schemeClr val="tx1">
                    <a:lumMod val="50000"/>
                    <a:lumOff val="50000"/>
                  </a:schemeClr>
                </a:solidFill>
              </a:rPr>
              <a:t>Toate structurile </a:t>
            </a:r>
            <a:r>
              <a:rPr lang="en-US" sz="5600" i="1">
                <a:solidFill>
                  <a:schemeClr val="tx1">
                    <a:lumMod val="50000"/>
                    <a:lumOff val="50000"/>
                  </a:schemeClr>
                </a:solidFill>
              </a:rPr>
              <a:t>n</a:t>
            </a:r>
            <a:r>
              <a:rPr lang="en-US" sz="5600">
                <a:solidFill>
                  <a:schemeClr val="tx1">
                    <a:lumMod val="50000"/>
                    <a:lumOff val="50000"/>
                  </a:schemeClr>
                </a:solidFill>
              </a:rPr>
              <a:t>-dimensionale sunt construite din structuri unidimensionale.</a:t>
            </a:r>
          </a:p>
          <a:p>
            <a:pPr marL="306000" indent="-306000" defTabSz="457200">
              <a:spcBef>
                <a:spcPct val="20000"/>
              </a:spcBef>
              <a:spcAft>
                <a:spcPts val="600"/>
              </a:spcAft>
              <a:buClr>
                <a:schemeClr val="accent2"/>
              </a:buClr>
              <a:buSzPct val="92000"/>
              <a:buFont typeface="Wingdings 2" panose="05020102010507070707" pitchFamily="18" charset="2"/>
              <a:buChar char=""/>
            </a:pPr>
            <a:endParaRPr lang="en-US" sz="5600">
              <a:solidFill>
                <a:schemeClr val="tx1">
                  <a:lumMod val="50000"/>
                  <a:lumOff val="50000"/>
                </a:schemeClr>
              </a:solidFill>
            </a:endParaRPr>
          </a:p>
          <a:p>
            <a:pPr marL="306000" indent="-306000" defTabSz="457200">
              <a:spcBef>
                <a:spcPct val="20000"/>
              </a:spcBef>
              <a:spcAft>
                <a:spcPts val="600"/>
              </a:spcAft>
              <a:buClr>
                <a:schemeClr val="accent2"/>
              </a:buClr>
              <a:buSzPct val="92000"/>
              <a:buFont typeface="Wingdings 2" panose="05020102010507070707" pitchFamily="18" charset="2"/>
              <a:buChar char=""/>
            </a:pPr>
            <a:r>
              <a:rPr lang="en-US" sz="5600" b="1">
                <a:solidFill>
                  <a:schemeClr val="tx1">
                    <a:lumMod val="50000"/>
                    <a:lumOff val="50000"/>
                  </a:schemeClr>
                </a:solidFill>
              </a:rPr>
              <a:t>Exemplul 1: </a:t>
            </a:r>
            <a:r>
              <a:rPr lang="en-US" sz="5600">
                <a:solidFill>
                  <a:schemeClr val="tx1">
                    <a:lumMod val="50000"/>
                    <a:lumOff val="50000"/>
                  </a:schemeClr>
                </a:solidFill>
              </a:rPr>
              <a:t>O matrice este construită dintr-o succesiune de elemente pliate în </a:t>
            </a:r>
            <a:r>
              <a:rPr lang="en-US" sz="5600" i="1">
                <a:solidFill>
                  <a:schemeClr val="tx1">
                    <a:lumMod val="50000"/>
                    <a:lumOff val="50000"/>
                  </a:schemeClr>
                </a:solidFill>
              </a:rPr>
              <a:t>n</a:t>
            </a:r>
            <a:r>
              <a:rPr lang="en-US" sz="5600">
                <a:solidFill>
                  <a:schemeClr val="tx1">
                    <a:lumMod val="50000"/>
                    <a:lumOff val="50000"/>
                  </a:schemeClr>
                </a:solidFill>
              </a:rPr>
              <a:t> straturi.</a:t>
            </a:r>
          </a:p>
          <a:p>
            <a:pPr marL="306000" indent="-306000" defTabSz="457200">
              <a:spcBef>
                <a:spcPct val="20000"/>
              </a:spcBef>
              <a:spcAft>
                <a:spcPts val="600"/>
              </a:spcAft>
              <a:buClr>
                <a:schemeClr val="accent2"/>
              </a:buClr>
              <a:buSzPct val="92000"/>
              <a:buFont typeface="Wingdings 2" panose="05020102010507070707" pitchFamily="18" charset="2"/>
              <a:buChar char=""/>
            </a:pPr>
            <a:endParaRPr lang="en-US" sz="5600">
              <a:solidFill>
                <a:schemeClr val="tx1">
                  <a:lumMod val="50000"/>
                  <a:lumOff val="50000"/>
                </a:schemeClr>
              </a:solidFill>
            </a:endParaRPr>
          </a:p>
          <a:p>
            <a:pPr marL="306000" indent="-306000" defTabSz="457200">
              <a:spcBef>
                <a:spcPct val="20000"/>
              </a:spcBef>
              <a:spcAft>
                <a:spcPts val="600"/>
              </a:spcAft>
              <a:buClr>
                <a:schemeClr val="accent2"/>
              </a:buClr>
              <a:buSzPct val="92000"/>
              <a:buFont typeface="Wingdings 2" panose="05020102010507070707" pitchFamily="18" charset="2"/>
              <a:buChar char=""/>
            </a:pPr>
            <a:r>
              <a:rPr lang="en-US" sz="5600" b="1">
                <a:solidFill>
                  <a:schemeClr val="tx1">
                    <a:lumMod val="50000"/>
                    <a:lumOff val="50000"/>
                  </a:schemeClr>
                </a:solidFill>
              </a:rPr>
              <a:t>Exemplul 2: </a:t>
            </a:r>
            <a:r>
              <a:rPr lang="en-US" sz="5600">
                <a:solidFill>
                  <a:schemeClr val="tx1">
                    <a:lumMod val="50000"/>
                    <a:lumOff val="50000"/>
                  </a:schemeClr>
                </a:solidFill>
              </a:rPr>
              <a:t>O imprimantă 3D folosește un fir de plastic pentru a construi structuri 3D (firul de plastic fiind asociat aici cu o secvență unidimensională).</a:t>
            </a:r>
          </a:p>
          <a:p>
            <a:pPr marL="306000" indent="-306000" defTabSz="457200">
              <a:spcBef>
                <a:spcPct val="20000"/>
              </a:spcBef>
              <a:spcAft>
                <a:spcPts val="600"/>
              </a:spcAft>
              <a:buClr>
                <a:schemeClr val="accent2"/>
              </a:buClr>
              <a:buSzPct val="92000"/>
              <a:buFont typeface="Wingdings 2" panose="05020102010507070707" pitchFamily="18" charset="2"/>
              <a:buChar char=""/>
            </a:pPr>
            <a:endParaRPr lang="en-US" sz="5600">
              <a:solidFill>
                <a:schemeClr val="tx1">
                  <a:lumMod val="50000"/>
                  <a:lumOff val="50000"/>
                </a:schemeClr>
              </a:solidFill>
            </a:endParaRPr>
          </a:p>
          <a:p>
            <a:pPr marL="306000" indent="-306000" defTabSz="457200">
              <a:spcBef>
                <a:spcPct val="20000"/>
              </a:spcBef>
              <a:spcAft>
                <a:spcPts val="600"/>
              </a:spcAft>
              <a:buClr>
                <a:schemeClr val="accent2"/>
              </a:buClr>
              <a:buSzPct val="92000"/>
              <a:buFont typeface="Wingdings 2" panose="05020102010507070707" pitchFamily="18" charset="2"/>
              <a:buChar char=""/>
            </a:pPr>
            <a:r>
              <a:rPr lang="en-US" sz="5600" b="1">
                <a:solidFill>
                  <a:schemeClr val="tx1">
                    <a:lumMod val="50000"/>
                    <a:lumOff val="50000"/>
                  </a:schemeClr>
                </a:solidFill>
              </a:rPr>
              <a:t>Exemplul 3: </a:t>
            </a:r>
            <a:r>
              <a:rPr lang="en-US" sz="5600">
                <a:solidFill>
                  <a:schemeClr val="tx1">
                    <a:lumMod val="50000"/>
                    <a:lumOff val="50000"/>
                  </a:schemeClr>
                </a:solidFill>
              </a:rPr>
              <a:t>Omul este rezultatul unei informații unidimensionale, și anume, secvența ADN.</a:t>
            </a:r>
          </a:p>
          <a:p>
            <a:pPr marL="306000" indent="-306000" defTabSz="457200">
              <a:spcBef>
                <a:spcPct val="20000"/>
              </a:spcBef>
              <a:spcAft>
                <a:spcPts val="600"/>
              </a:spcAft>
              <a:buClr>
                <a:schemeClr val="accent2"/>
              </a:buClr>
              <a:buSzPct val="92000"/>
              <a:buFont typeface="Wingdings 2" panose="05020102010507070707" pitchFamily="18" charset="2"/>
              <a:buChar char=""/>
            </a:pPr>
            <a:endParaRPr lang="en-US" sz="5600">
              <a:solidFill>
                <a:schemeClr val="tx1">
                  <a:lumMod val="50000"/>
                  <a:lumOff val="50000"/>
                </a:schemeClr>
              </a:solidFill>
            </a:endParaRPr>
          </a:p>
          <a:p>
            <a:pPr marL="306000" indent="-306000" defTabSz="457200">
              <a:spcBef>
                <a:spcPct val="20000"/>
              </a:spcBef>
              <a:spcAft>
                <a:spcPts val="600"/>
              </a:spcAft>
              <a:buClr>
                <a:schemeClr val="accent2"/>
              </a:buClr>
              <a:buSzPct val="92000"/>
              <a:buFont typeface="Wingdings 2" panose="05020102010507070707" pitchFamily="18" charset="2"/>
              <a:buChar char=""/>
            </a:pPr>
            <a:r>
              <a:rPr lang="en-US" sz="5600" b="1">
                <a:solidFill>
                  <a:schemeClr val="tx1">
                    <a:lumMod val="50000"/>
                    <a:lumOff val="50000"/>
                  </a:schemeClr>
                </a:solidFill>
              </a:rPr>
              <a:t>Exemplul 4: </a:t>
            </a:r>
            <a:r>
              <a:rPr lang="en-US" sz="5600">
                <a:solidFill>
                  <a:schemeClr val="tx1">
                    <a:lumMod val="50000"/>
                    <a:lumOff val="50000"/>
                  </a:schemeClr>
                </a:solidFill>
              </a:rPr>
              <a:t>Toate programele de calculator sunt unidimensionale.</a:t>
            </a: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64870" y="4152190"/>
            <a:ext cx="3318819" cy="2212546"/>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88195" y="2891096"/>
            <a:ext cx="2900163" cy="1688421"/>
          </a:xfrm>
          <a:prstGeom prst="rect">
            <a:avLst/>
          </a:prstGeom>
        </p:spPr>
      </p:pic>
      <mc:AlternateContent xmlns:mc="http://schemas.openxmlformats.org/markup-compatibility/2006" xmlns:a14="http://schemas.microsoft.com/office/drawing/2010/main">
        <mc:Choice Requires="a14">
          <p:sp>
            <p:nvSpPr>
              <p:cNvPr id="11" name="Rectangle 10"/>
              <p:cNvSpPr/>
              <p:nvPr/>
            </p:nvSpPr>
            <p:spPr>
              <a:xfrm>
                <a:off x="7733459" y="2217766"/>
                <a:ext cx="2409634" cy="55425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endChr m:val="]"/>
                          <m:ctrlPr>
                            <a:rPr lang="en-US" i="1" smtClean="0">
                              <a:solidFill>
                                <a:schemeClr val="tx1">
                                  <a:lumMod val="50000"/>
                                  <a:lumOff val="50000"/>
                                </a:schemeClr>
                              </a:solidFill>
                              <a:latin typeface="Cambria Math" panose="02040503050406030204" pitchFamily="18" charset="0"/>
                            </a:rPr>
                          </m:ctrlPr>
                        </m:dPr>
                        <m:e>
                          <m:m>
                            <m:mPr>
                              <m:mcs>
                                <m:mc>
                                  <m:mcPr>
                                    <m:count m:val="2"/>
                                    <m:mcJc m:val="center"/>
                                  </m:mcPr>
                                </m:mc>
                              </m:mcs>
                              <m:ctrlPr>
                                <a:rPr lang="en-US" i="1" smtClean="0">
                                  <a:solidFill>
                                    <a:schemeClr val="tx1">
                                      <a:lumMod val="50000"/>
                                      <a:lumOff val="50000"/>
                                    </a:schemeClr>
                                  </a:solidFill>
                                  <a:latin typeface="Cambria Math" panose="02040503050406030204" pitchFamily="18" charset="0"/>
                                </a:rPr>
                              </m:ctrlPr>
                            </m:mPr>
                            <m:mr>
                              <m:e>
                                <m:r>
                                  <m:rPr>
                                    <m:brk m:alnAt="7"/>
                                  </m:rPr>
                                  <a:rPr lang="en-US" b="0" i="1" smtClean="0">
                                    <a:solidFill>
                                      <a:schemeClr val="tx1">
                                        <a:lumMod val="50000"/>
                                        <a:lumOff val="50000"/>
                                      </a:schemeClr>
                                    </a:solidFill>
                                    <a:latin typeface="Cambria Math" panose="02040503050406030204" pitchFamily="18" charset="0"/>
                                  </a:rPr>
                                  <m:t>1</m:t>
                                </m:r>
                              </m:e>
                              <m:e>
                                <m:r>
                                  <a:rPr lang="en-US" b="0" i="1" smtClean="0">
                                    <a:solidFill>
                                      <a:schemeClr val="tx1">
                                        <a:lumMod val="50000"/>
                                        <a:lumOff val="50000"/>
                                      </a:schemeClr>
                                    </a:solidFill>
                                    <a:latin typeface="Cambria Math" panose="02040503050406030204" pitchFamily="18" charset="0"/>
                                  </a:rPr>
                                  <m:t>2</m:t>
                                </m:r>
                              </m:e>
                            </m:mr>
                            <m:mr>
                              <m:e>
                                <m:r>
                                  <a:rPr lang="en-US" b="0" i="1" smtClean="0">
                                    <a:solidFill>
                                      <a:schemeClr val="tx1">
                                        <a:lumMod val="50000"/>
                                        <a:lumOff val="50000"/>
                                      </a:schemeClr>
                                    </a:solidFill>
                                    <a:latin typeface="Cambria Math" panose="02040503050406030204" pitchFamily="18" charset="0"/>
                                  </a:rPr>
                                  <m:t>3</m:t>
                                </m:r>
                              </m:e>
                              <m:e>
                                <m:r>
                                  <a:rPr lang="en-US" b="0" i="1" smtClean="0">
                                    <a:solidFill>
                                      <a:schemeClr val="tx1">
                                        <a:lumMod val="50000"/>
                                        <a:lumOff val="50000"/>
                                      </a:schemeClr>
                                    </a:solidFill>
                                    <a:latin typeface="Cambria Math" panose="02040503050406030204" pitchFamily="18" charset="0"/>
                                  </a:rPr>
                                  <m:t>4</m:t>
                                </m:r>
                              </m:e>
                            </m:mr>
                          </m:m>
                        </m:e>
                      </m:d>
                      <m:r>
                        <a:rPr lang="en-US" b="0" i="1" smtClean="0">
                          <a:solidFill>
                            <a:schemeClr val="tx1">
                              <a:lumMod val="50000"/>
                              <a:lumOff val="50000"/>
                            </a:schemeClr>
                          </a:solidFill>
                          <a:latin typeface="Cambria Math" panose="02040503050406030204" pitchFamily="18" charset="0"/>
                        </a:rPr>
                        <m:t>;</m:t>
                      </m:r>
                      <m:d>
                        <m:dPr>
                          <m:begChr m:val="["/>
                          <m:endChr m:val="]"/>
                          <m:ctrlPr>
                            <a:rPr lang="en-US" b="0" i="1" smtClean="0">
                              <a:solidFill>
                                <a:schemeClr val="tx1">
                                  <a:lumMod val="50000"/>
                                  <a:lumOff val="50000"/>
                                </a:schemeClr>
                              </a:solidFill>
                              <a:latin typeface="Cambria Math" panose="02040503050406030204" pitchFamily="18" charset="0"/>
                            </a:rPr>
                          </m:ctrlPr>
                        </m:dPr>
                        <m:e>
                          <m:m>
                            <m:mPr>
                              <m:mcs>
                                <m:mc>
                                  <m:mcPr>
                                    <m:count m:val="2"/>
                                    <m:mcJc m:val="center"/>
                                  </m:mcPr>
                                </m:mc>
                              </m:mcs>
                              <m:ctrlPr>
                                <a:rPr lang="en-US" b="0" i="1" smtClean="0">
                                  <a:solidFill>
                                    <a:schemeClr val="tx1">
                                      <a:lumMod val="50000"/>
                                      <a:lumOff val="50000"/>
                                    </a:schemeClr>
                                  </a:solidFill>
                                  <a:latin typeface="Cambria Math" panose="02040503050406030204" pitchFamily="18" charset="0"/>
                                </a:rPr>
                              </m:ctrlPr>
                            </m:mPr>
                            <m:mr>
                              <m:e>
                                <m:m>
                                  <m:mPr>
                                    <m:mcs>
                                      <m:mc>
                                        <m:mcPr>
                                          <m:count m:val="2"/>
                                          <m:mcJc m:val="center"/>
                                        </m:mcPr>
                                      </m:mc>
                                    </m:mcs>
                                    <m:ctrlPr>
                                      <a:rPr lang="en-US" b="0" i="1" smtClean="0">
                                        <a:solidFill>
                                          <a:schemeClr val="tx1">
                                            <a:lumMod val="50000"/>
                                            <a:lumOff val="50000"/>
                                          </a:schemeClr>
                                        </a:solidFill>
                                        <a:latin typeface="Cambria Math" panose="02040503050406030204" pitchFamily="18" charset="0"/>
                                      </a:rPr>
                                    </m:ctrlPr>
                                  </m:mPr>
                                  <m:mr>
                                    <m:e>
                                      <m:r>
                                        <m:rPr>
                                          <m:brk m:alnAt="7"/>
                                        </m:rPr>
                                        <a:rPr lang="en-US" b="0" i="1" smtClean="0">
                                          <a:solidFill>
                                            <a:schemeClr val="tx1">
                                              <a:lumMod val="50000"/>
                                              <a:lumOff val="50000"/>
                                            </a:schemeClr>
                                          </a:solidFill>
                                          <a:latin typeface="Cambria Math" panose="02040503050406030204" pitchFamily="18" charset="0"/>
                                        </a:rPr>
                                        <m:t>1</m:t>
                                      </m:r>
                                    </m:e>
                                    <m:e>
                                      <m:r>
                                        <a:rPr lang="en-US" b="0" i="1" smtClean="0">
                                          <a:solidFill>
                                            <a:schemeClr val="tx1">
                                              <a:lumMod val="50000"/>
                                              <a:lumOff val="50000"/>
                                            </a:schemeClr>
                                          </a:solidFill>
                                          <a:latin typeface="Cambria Math" panose="02040503050406030204" pitchFamily="18" charset="0"/>
                                        </a:rPr>
                                        <m:t>2</m:t>
                                      </m:r>
                                    </m:e>
                                  </m:mr>
                                </m:m>
                              </m:e>
                              <m:e>
                                <m:m>
                                  <m:mPr>
                                    <m:mcs>
                                      <m:mc>
                                        <m:mcPr>
                                          <m:count m:val="2"/>
                                          <m:mcJc m:val="center"/>
                                        </m:mcPr>
                                      </m:mc>
                                    </m:mcs>
                                    <m:ctrlPr>
                                      <a:rPr lang="en-US" b="0" i="1" smtClean="0">
                                        <a:solidFill>
                                          <a:schemeClr val="tx1">
                                            <a:lumMod val="50000"/>
                                            <a:lumOff val="50000"/>
                                          </a:schemeClr>
                                        </a:solidFill>
                                        <a:latin typeface="Cambria Math" panose="02040503050406030204" pitchFamily="18" charset="0"/>
                                      </a:rPr>
                                    </m:ctrlPr>
                                  </m:mPr>
                                  <m:mr>
                                    <m:e>
                                      <m:r>
                                        <m:rPr>
                                          <m:brk m:alnAt="7"/>
                                        </m:rPr>
                                        <a:rPr lang="en-US" b="0" i="1" smtClean="0">
                                          <a:solidFill>
                                            <a:schemeClr val="tx1">
                                              <a:lumMod val="50000"/>
                                              <a:lumOff val="50000"/>
                                            </a:schemeClr>
                                          </a:solidFill>
                                          <a:latin typeface="Cambria Math" panose="02040503050406030204" pitchFamily="18" charset="0"/>
                                        </a:rPr>
                                        <m:t>3</m:t>
                                      </m:r>
                                    </m:e>
                                    <m:e>
                                      <m:r>
                                        <a:rPr lang="en-US" b="0" i="1" smtClean="0">
                                          <a:solidFill>
                                            <a:schemeClr val="tx1">
                                              <a:lumMod val="50000"/>
                                              <a:lumOff val="50000"/>
                                            </a:schemeClr>
                                          </a:solidFill>
                                          <a:latin typeface="Cambria Math" panose="02040503050406030204" pitchFamily="18" charset="0"/>
                                        </a:rPr>
                                        <m:t>4</m:t>
                                      </m:r>
                                    </m:e>
                                  </m:mr>
                                </m:m>
                              </m:e>
                            </m:mr>
                          </m:m>
                        </m:e>
                      </m:d>
                    </m:oMath>
                  </m:oMathPara>
                </a14:m>
                <a:endParaRPr lang="en-US">
                  <a:solidFill>
                    <a:schemeClr val="tx1">
                      <a:lumMod val="50000"/>
                      <a:lumOff val="50000"/>
                    </a:schemeClr>
                  </a:solidFill>
                </a:endParaRPr>
              </a:p>
            </p:txBody>
          </p:sp>
        </mc:Choice>
        <mc:Fallback xmlns="">
          <p:sp>
            <p:nvSpPr>
              <p:cNvPr id="11" name="Rectangle 10"/>
              <p:cNvSpPr>
                <a:spLocks noRot="1" noChangeAspect="1" noMove="1" noResize="1" noEditPoints="1" noAdjustHandles="1" noChangeArrowheads="1" noChangeShapeType="1" noTextEdit="1"/>
              </p:cNvSpPr>
              <p:nvPr/>
            </p:nvSpPr>
            <p:spPr>
              <a:xfrm>
                <a:off x="7733459" y="2217766"/>
                <a:ext cx="2409634" cy="554254"/>
              </a:xfrm>
              <a:prstGeom prst="rect">
                <a:avLst/>
              </a:prstGeom>
              <a:blipFill rotWithShape="0">
                <a:blip r:embed="rId6"/>
                <a:stretch>
                  <a:fillRect/>
                </a:stretch>
              </a:blipFill>
            </p:spPr>
            <p:txBody>
              <a:bodyPr/>
              <a:lstStyle/>
              <a:p>
                <a:r>
                  <a:rPr lang="en-US">
                    <a:noFill/>
                  </a:rPr>
                  <a:t> </a:t>
                </a:r>
              </a:p>
            </p:txBody>
          </p:sp>
        </mc:Fallback>
      </mc:AlternateContent>
      <p:sp>
        <p:nvSpPr>
          <p:cNvPr id="14" name="Flowchart: Process 13"/>
          <p:cNvSpPr/>
          <p:nvPr/>
        </p:nvSpPr>
        <p:spPr>
          <a:xfrm>
            <a:off x="434888" y="1947421"/>
            <a:ext cx="11289474"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34181719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34888" y="1947421"/>
            <a:ext cx="11289474"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p:txBody>
          <a:bodyPr/>
          <a:lstStyle/>
          <a:p>
            <a:r>
              <a:rPr lang="en-US"/>
              <a:t>Sistemul de referință </a:t>
            </a:r>
            <a:br>
              <a:rPr lang="en-US"/>
            </a:br>
            <a:r>
              <a:rPr lang="en-US" sz="1800"/>
              <a:t>discriminare optima</a:t>
            </a:r>
          </a:p>
        </p:txBody>
      </p:sp>
      <p:sp>
        <p:nvSpPr>
          <p:cNvPr id="3" name="Content Placeholder 2"/>
          <p:cNvSpPr>
            <a:spLocks noGrp="1"/>
          </p:cNvSpPr>
          <p:nvPr>
            <p:ph idx="1"/>
          </p:nvPr>
        </p:nvSpPr>
        <p:spPr>
          <a:xfrm>
            <a:off x="997120" y="2479613"/>
            <a:ext cx="9382555" cy="3678303"/>
          </a:xfrm>
        </p:spPr>
        <p:txBody>
          <a:bodyPr>
            <a:normAutofit fontScale="40000" lnSpcReduction="20000"/>
          </a:bodyPr>
          <a:lstStyle/>
          <a:p>
            <a:r>
              <a:rPr lang="pt-BR" sz="5600">
                <a:solidFill>
                  <a:schemeClr val="tx1">
                    <a:lumMod val="50000"/>
                    <a:lumOff val="50000"/>
                  </a:schemeClr>
                </a:solidFill>
              </a:rPr>
              <a:t>Sistemul de referință este secretul tuturor tipurilor de discriminare optima! (</a:t>
            </a:r>
            <a:r>
              <a:rPr lang="it-IT" sz="5600">
                <a:solidFill>
                  <a:schemeClr val="tx1">
                    <a:lumMod val="50000"/>
                    <a:lumOff val="50000"/>
                  </a:schemeClr>
                </a:solidFill>
              </a:rPr>
              <a:t>Uniformă - Armată; Sfânta Biblie - Creștinismul;</a:t>
            </a:r>
            <a:r>
              <a:rPr lang="pt-BR" sz="5600">
                <a:solidFill>
                  <a:schemeClr val="tx1">
                    <a:lumMod val="50000"/>
                    <a:lumOff val="50000"/>
                  </a:schemeClr>
                </a:solidFill>
              </a:rPr>
              <a:t>)</a:t>
            </a:r>
          </a:p>
          <a:p>
            <a:endParaRPr lang="pt-BR" sz="5600">
              <a:solidFill>
                <a:schemeClr val="tx1">
                  <a:lumMod val="50000"/>
                  <a:lumOff val="50000"/>
                </a:schemeClr>
              </a:solidFill>
            </a:endParaRPr>
          </a:p>
          <a:p>
            <a:r>
              <a:rPr lang="pt-BR" sz="5600">
                <a:solidFill>
                  <a:schemeClr val="tx1">
                    <a:lumMod val="50000"/>
                    <a:lumOff val="50000"/>
                  </a:schemeClr>
                </a:solidFill>
              </a:rPr>
              <a:t>Normalizare (se face in functie de un sistem de referință)</a:t>
            </a:r>
          </a:p>
          <a:p>
            <a:endParaRPr lang="pt-BR" sz="5600">
              <a:solidFill>
                <a:schemeClr val="tx1">
                  <a:lumMod val="50000"/>
                  <a:lumOff val="50000"/>
                </a:schemeClr>
              </a:solidFill>
            </a:endParaRPr>
          </a:p>
          <a:p>
            <a:r>
              <a:rPr lang="pt-BR" sz="5600">
                <a:solidFill>
                  <a:schemeClr val="tx1">
                    <a:lumMod val="50000"/>
                    <a:lumOff val="50000"/>
                  </a:schemeClr>
                </a:solidFill>
              </a:rPr>
              <a:t>Învățare automată (sistem de referință – observare/aşteptare)</a:t>
            </a:r>
          </a:p>
          <a:p>
            <a:endParaRPr lang="pt-BR" sz="5600">
              <a:solidFill>
                <a:schemeClr val="tx1">
                  <a:lumMod val="50000"/>
                  <a:lumOff val="50000"/>
                </a:schemeClr>
              </a:solidFill>
            </a:endParaRPr>
          </a:p>
          <a:p>
            <a:r>
              <a:rPr lang="pt-BR" sz="5600">
                <a:solidFill>
                  <a:schemeClr val="tx1">
                    <a:lumMod val="50000"/>
                    <a:lumOff val="50000"/>
                  </a:schemeClr>
                </a:solidFill>
              </a:rPr>
              <a:t>Semnificație (sistemul de referință – ajută la găsirea sensului)</a:t>
            </a:r>
            <a:endParaRPr lang="en-US" sz="5600">
              <a:solidFill>
                <a:schemeClr val="tx1">
                  <a:lumMod val="50000"/>
                  <a:lumOff val="50000"/>
                </a:schemeClr>
              </a:solidFill>
            </a:endParaRPr>
          </a:p>
        </p:txBody>
      </p:sp>
      <p:sp>
        <p:nvSpPr>
          <p:cNvPr id="7" name="Rectangle 6"/>
          <p:cNvSpPr/>
          <p:nvPr/>
        </p:nvSpPr>
        <p:spPr>
          <a:xfrm>
            <a:off x="0" y="3569938"/>
            <a:ext cx="12192000" cy="62386"/>
          </a:xfrm>
          <a:prstGeom prst="rect">
            <a:avLst/>
          </a:prstGeom>
          <a:solidFill>
            <a:srgbClr val="A5A5A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Tree>
    <p:extLst>
      <p:ext uri="{BB962C8B-B14F-4D97-AF65-F5344CB8AC3E}">
        <p14:creationId xmlns:p14="http://schemas.microsoft.com/office/powerpoint/2010/main" val="1157027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34888" y="1947421"/>
            <a:ext cx="11289474"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p:txBody>
          <a:bodyPr/>
          <a:lstStyle/>
          <a:p>
            <a:r>
              <a:rPr lang="en-US"/>
              <a:t>Sistemul de referință </a:t>
            </a:r>
            <a:br>
              <a:rPr lang="en-US"/>
            </a:br>
            <a:r>
              <a:rPr lang="en-US" sz="1800"/>
              <a:t>Piesa de rezistență</a:t>
            </a:r>
          </a:p>
        </p:txBody>
      </p:sp>
      <p:sp>
        <p:nvSpPr>
          <p:cNvPr id="3" name="Content Placeholder 2"/>
          <p:cNvSpPr>
            <a:spLocks noGrp="1"/>
          </p:cNvSpPr>
          <p:nvPr>
            <p:ph idx="1"/>
          </p:nvPr>
        </p:nvSpPr>
        <p:spPr>
          <a:xfrm>
            <a:off x="890987" y="2479613"/>
            <a:ext cx="10377275" cy="3678303"/>
          </a:xfrm>
        </p:spPr>
        <p:txBody>
          <a:bodyPr>
            <a:normAutofit fontScale="70000" lnSpcReduction="20000"/>
          </a:bodyPr>
          <a:lstStyle/>
          <a:p>
            <a:r>
              <a:rPr lang="pt-BR" sz="5600">
                <a:solidFill>
                  <a:schemeClr val="tx1">
                    <a:lumMod val="50000"/>
                    <a:lumOff val="50000"/>
                  </a:schemeClr>
                </a:solidFill>
              </a:rPr>
              <a:t>Cum se leagă ceea ce am discutat până acum cu detectarea codului malițios?</a:t>
            </a:r>
          </a:p>
          <a:p>
            <a:endParaRPr lang="pt-BR" sz="5600">
              <a:solidFill>
                <a:schemeClr val="tx1">
                  <a:lumMod val="50000"/>
                  <a:lumOff val="50000"/>
                </a:schemeClr>
              </a:solidFill>
            </a:endParaRPr>
          </a:p>
          <a:p>
            <a:r>
              <a:rPr lang="pt-BR" sz="5600">
                <a:solidFill>
                  <a:schemeClr val="tx1">
                    <a:lumMod val="50000"/>
                    <a:lumOff val="50000"/>
                  </a:schemeClr>
                </a:solidFill>
              </a:rPr>
              <a:t>Mostre de fișiere normale (sistem de referință)</a:t>
            </a:r>
          </a:p>
          <a:p>
            <a:r>
              <a:rPr lang="pt-BR" sz="5600">
                <a:solidFill>
                  <a:schemeClr val="tx1">
                    <a:lumMod val="50000"/>
                    <a:lumOff val="50000"/>
                  </a:schemeClr>
                </a:solidFill>
              </a:rPr>
              <a:t>Mostre de fișiere care conțin cod malițios.</a:t>
            </a:r>
          </a:p>
        </p:txBody>
      </p:sp>
      <p:sp>
        <p:nvSpPr>
          <p:cNvPr id="7" name="Rectangle 6"/>
          <p:cNvSpPr/>
          <p:nvPr/>
        </p:nvSpPr>
        <p:spPr>
          <a:xfrm>
            <a:off x="0" y="4124121"/>
            <a:ext cx="12192000" cy="62386"/>
          </a:xfrm>
          <a:prstGeom prst="rect">
            <a:avLst/>
          </a:prstGeom>
          <a:solidFill>
            <a:srgbClr val="A5A5A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Tree>
    <p:extLst>
      <p:ext uri="{BB962C8B-B14F-4D97-AF65-F5344CB8AC3E}">
        <p14:creationId xmlns:p14="http://schemas.microsoft.com/office/powerpoint/2010/main" val="10652662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34888" y="1947421"/>
            <a:ext cx="11289474"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2" name="Title 1"/>
          <p:cNvSpPr>
            <a:spLocks noGrp="1"/>
          </p:cNvSpPr>
          <p:nvPr>
            <p:ph type="title"/>
          </p:nvPr>
        </p:nvSpPr>
        <p:spPr/>
        <p:txBody>
          <a:bodyPr/>
          <a:lstStyle/>
          <a:p>
            <a:r>
              <a:rPr lang="en-US"/>
              <a:t>Concluzii</a:t>
            </a:r>
          </a:p>
        </p:txBody>
      </p:sp>
      <p:sp>
        <p:nvSpPr>
          <p:cNvPr id="3" name="Content Placeholder 2"/>
          <p:cNvSpPr>
            <a:spLocks noGrp="1"/>
          </p:cNvSpPr>
          <p:nvPr>
            <p:ph idx="1"/>
          </p:nvPr>
        </p:nvSpPr>
        <p:spPr>
          <a:xfrm>
            <a:off x="997121" y="2479613"/>
            <a:ext cx="9771793" cy="3678303"/>
          </a:xfrm>
        </p:spPr>
        <p:txBody>
          <a:bodyPr>
            <a:normAutofit fontScale="62500" lnSpcReduction="20000"/>
          </a:bodyPr>
          <a:lstStyle/>
          <a:p>
            <a:r>
              <a:rPr lang="en-US" sz="5600">
                <a:solidFill>
                  <a:schemeClr val="tx1">
                    <a:lumMod val="50000"/>
                    <a:lumOff val="50000"/>
                  </a:schemeClr>
                </a:solidFill>
              </a:rPr>
              <a:t>Simboluri preistorice.</a:t>
            </a:r>
          </a:p>
          <a:p>
            <a:r>
              <a:rPr lang="en-US" sz="5600">
                <a:solidFill>
                  <a:schemeClr val="tx1">
                    <a:lumMod val="50000"/>
                    <a:lumOff val="50000"/>
                  </a:schemeClr>
                </a:solidFill>
              </a:rPr>
              <a:t>Abordarea unui mesaj necunoscut.</a:t>
            </a:r>
          </a:p>
          <a:p>
            <a:r>
              <a:rPr lang="en-US" sz="5600">
                <a:solidFill>
                  <a:schemeClr val="tx1">
                    <a:lumMod val="50000"/>
                    <a:lumOff val="50000"/>
                  </a:schemeClr>
                </a:solidFill>
              </a:rPr>
              <a:t>Entropia nu măsoară informația.</a:t>
            </a:r>
          </a:p>
          <a:p>
            <a:r>
              <a:rPr lang="en-US" sz="5600">
                <a:solidFill>
                  <a:schemeClr val="tx1">
                    <a:lumMod val="50000"/>
                    <a:lumOff val="50000"/>
                  </a:schemeClr>
                </a:solidFill>
              </a:rPr>
              <a:t>Cuantificarea conținutului informațional.</a:t>
            </a:r>
          </a:p>
          <a:p>
            <a:r>
              <a:rPr lang="en-US" sz="5600">
                <a:solidFill>
                  <a:schemeClr val="tx1">
                    <a:lumMod val="50000"/>
                    <a:lumOff val="50000"/>
                  </a:schemeClr>
                </a:solidFill>
              </a:rPr>
              <a:t>Sistemul de referință si detecția de cod malițios.</a:t>
            </a:r>
            <a:endParaRPr lang="en-US">
              <a:solidFill>
                <a:schemeClr val="tx1">
                  <a:lumMod val="50000"/>
                  <a:lumOff val="50000"/>
                </a:schemeClr>
              </a:solidFill>
            </a:endParaRPr>
          </a:p>
        </p:txBody>
      </p:sp>
    </p:spTree>
    <p:extLst>
      <p:ext uri="{BB962C8B-B14F-4D97-AF65-F5344CB8AC3E}">
        <p14:creationId xmlns:p14="http://schemas.microsoft.com/office/powerpoint/2010/main" val="3732846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6752966" y="1161150"/>
            <a:ext cx="5029201" cy="473477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2630826"/>
            <a:ext cx="12192000" cy="1597026"/>
          </a:xfrm>
          <a:prstGeom prst="rect">
            <a:avLst/>
          </a:prstGeom>
          <a:solidFill>
            <a:schemeClr val="accent3">
              <a:alpha val="17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Rectangle 8"/>
          <p:cNvSpPr/>
          <p:nvPr/>
        </p:nvSpPr>
        <p:spPr>
          <a:xfrm>
            <a:off x="0" y="4194143"/>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Rectangle 6"/>
          <p:cNvSpPr/>
          <p:nvPr/>
        </p:nvSpPr>
        <p:spPr>
          <a:xfrm>
            <a:off x="0" y="2630826"/>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0650" y="179759"/>
            <a:ext cx="10950406" cy="1064606"/>
          </a:xfrm>
        </p:spPr>
        <p:txBody>
          <a:bodyPr/>
          <a:lstStyle/>
          <a:p>
            <a:r>
              <a:rPr lang="en-US"/>
              <a:t>Inteligența biologică (IB): Descrierea obiectului</a:t>
            </a:r>
          </a:p>
        </p:txBody>
      </p:sp>
      <p:sp>
        <p:nvSpPr>
          <p:cNvPr id="13" name="Rectangle 12"/>
          <p:cNvSpPr/>
          <p:nvPr/>
        </p:nvSpPr>
        <p:spPr>
          <a:xfrm>
            <a:off x="480650" y="5895922"/>
            <a:ext cx="4651446" cy="646331"/>
          </a:xfrm>
          <a:prstGeom prst="rect">
            <a:avLst/>
          </a:prstGeom>
        </p:spPr>
        <p:txBody>
          <a:bodyPr wrap="square">
            <a:spAutoFit/>
          </a:bodyPr>
          <a:lstStyle/>
          <a:p>
            <a:r>
              <a:rPr lang="pt-BR"/>
              <a:t>Peștera </a:t>
            </a:r>
            <a:r>
              <a:rPr lang="pt-BR" i="1"/>
              <a:t>Altamira</a:t>
            </a:r>
            <a:r>
              <a:rPr lang="pt-BR"/>
              <a:t> – Spania</a:t>
            </a:r>
          </a:p>
          <a:p>
            <a:r>
              <a:rPr lang="pt-BR"/>
              <a:t>(acum 35.600 de ani)</a:t>
            </a:r>
            <a:endParaRPr lang="en-US"/>
          </a:p>
        </p:txBody>
      </p:sp>
      <p:sp>
        <p:nvSpPr>
          <p:cNvPr id="5" name="Rectangle 4"/>
          <p:cNvSpPr/>
          <p:nvPr/>
        </p:nvSpPr>
        <p:spPr>
          <a:xfrm>
            <a:off x="7452387" y="1472309"/>
            <a:ext cx="3922771" cy="3657494"/>
          </a:xfrm>
          <a:prstGeom prst="rect">
            <a:avLst/>
          </a:prstGeom>
        </p:spPr>
        <p:txBody>
          <a:bodyPr vert="horz" lIns="91440" tIns="45720" rIns="91440" bIns="45720" rtlCol="0" anchor="ctr">
            <a:normAutofit/>
          </a:bodyPr>
          <a:lstStyle/>
          <a:p>
            <a:pPr marL="306000" indent="-306000" defTabSz="457200">
              <a:spcBef>
                <a:spcPct val="20000"/>
              </a:spcBef>
              <a:spcAft>
                <a:spcPts val="600"/>
              </a:spcAft>
              <a:buClr>
                <a:schemeClr val="accent2"/>
              </a:buClr>
              <a:buSzPct val="92000"/>
              <a:buFont typeface="Wingdings 2" panose="05020102010507070707" pitchFamily="18" charset="2"/>
              <a:buChar char=""/>
            </a:pPr>
            <a:r>
              <a:rPr lang="en-US" sz="2000">
                <a:solidFill>
                  <a:schemeClr val="tx1">
                    <a:lumMod val="50000"/>
                    <a:lumOff val="50000"/>
                  </a:schemeClr>
                </a:solidFill>
              </a:rPr>
              <a:t>Codificarea informațiilor prin simboluri, obiecte desenate.</a:t>
            </a:r>
          </a:p>
          <a:p>
            <a:pPr marL="306000" indent="-306000" defTabSz="457200">
              <a:spcBef>
                <a:spcPct val="20000"/>
              </a:spcBef>
              <a:spcAft>
                <a:spcPts val="600"/>
              </a:spcAft>
              <a:buClr>
                <a:schemeClr val="accent2"/>
              </a:buClr>
              <a:buSzPct val="92000"/>
              <a:buFont typeface="Wingdings 2" panose="05020102010507070707" pitchFamily="18" charset="2"/>
              <a:buChar char=""/>
            </a:pPr>
            <a:endParaRPr lang="en-US" sz="2000">
              <a:solidFill>
                <a:schemeClr val="tx1">
                  <a:lumMod val="50000"/>
                  <a:lumOff val="50000"/>
                </a:schemeClr>
              </a:solidFill>
            </a:endParaRPr>
          </a:p>
          <a:p>
            <a:pPr marL="306000" indent="-306000" defTabSz="457200">
              <a:spcBef>
                <a:spcPct val="20000"/>
              </a:spcBef>
              <a:spcAft>
                <a:spcPts val="600"/>
              </a:spcAft>
              <a:buClr>
                <a:schemeClr val="accent2"/>
              </a:buClr>
              <a:buSzPct val="92000"/>
              <a:buFont typeface="Wingdings 2" panose="05020102010507070707" pitchFamily="18" charset="2"/>
              <a:buChar char=""/>
            </a:pPr>
            <a:r>
              <a:rPr lang="en-US" sz="2000">
                <a:solidFill>
                  <a:schemeClr val="tx1">
                    <a:lumMod val="50000"/>
                    <a:lumOff val="50000"/>
                  </a:schemeClr>
                </a:solidFill>
              </a:rPr>
              <a:t>Prea multe situații complexe generează un număr mare de simboluri.</a:t>
            </a:r>
          </a:p>
          <a:p>
            <a:pPr marL="306000" indent="-306000" defTabSz="457200">
              <a:spcBef>
                <a:spcPct val="20000"/>
              </a:spcBef>
              <a:spcAft>
                <a:spcPts val="600"/>
              </a:spcAft>
              <a:buClr>
                <a:schemeClr val="accent2"/>
              </a:buClr>
              <a:buSzPct val="92000"/>
              <a:buFont typeface="Wingdings 2" panose="05020102010507070707" pitchFamily="18" charset="2"/>
              <a:buChar char=""/>
            </a:pPr>
            <a:endParaRPr lang="en-US" sz="2000">
              <a:solidFill>
                <a:schemeClr val="tx1">
                  <a:lumMod val="50000"/>
                  <a:lumOff val="50000"/>
                </a:schemeClr>
              </a:solidFill>
            </a:endParaRPr>
          </a:p>
          <a:p>
            <a:pPr marL="306000" indent="-306000" defTabSz="457200">
              <a:spcBef>
                <a:spcPct val="20000"/>
              </a:spcBef>
              <a:spcAft>
                <a:spcPts val="600"/>
              </a:spcAft>
              <a:buClr>
                <a:schemeClr val="accent2"/>
              </a:buClr>
              <a:buSzPct val="92000"/>
              <a:buFont typeface="Wingdings 2" panose="05020102010507070707" pitchFamily="18" charset="2"/>
              <a:buChar char=""/>
            </a:pPr>
            <a:r>
              <a:rPr lang="en-US" sz="2000">
                <a:solidFill>
                  <a:schemeClr val="tx1">
                    <a:lumMod val="50000"/>
                    <a:lumOff val="50000"/>
                  </a:schemeClr>
                </a:solidFill>
              </a:rPr>
              <a:t>Interpretari subiective.</a:t>
            </a: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147" y="1161150"/>
            <a:ext cx="5765691" cy="467741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1649953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287886"/>
            <a:ext cx="12192000" cy="291273"/>
          </a:xfrm>
          <a:prstGeom prst="rect">
            <a:avLst/>
          </a:prstGeom>
          <a:solidFill>
            <a:schemeClr val="accent3">
              <a:alpha val="33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prstClr val="white"/>
              </a:solidFill>
            </a:endParaRPr>
          </a:p>
        </p:txBody>
      </p:sp>
      <p:sp>
        <p:nvSpPr>
          <p:cNvPr id="4" name="Flowchart: Process 3"/>
          <p:cNvSpPr/>
          <p:nvPr/>
        </p:nvSpPr>
        <p:spPr>
          <a:xfrm>
            <a:off x="314768" y="1579160"/>
            <a:ext cx="11566254" cy="4893242"/>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939393" y="465650"/>
            <a:ext cx="10515600" cy="906487"/>
          </a:xfrm>
        </p:spPr>
        <p:txBody>
          <a:bodyPr>
            <a:normAutofit/>
          </a:bodyPr>
          <a:lstStyle/>
          <a:p>
            <a:r>
              <a:rPr lang="en-US"/>
              <a:t>Bătălia modelelor ! yin-yang !</a:t>
            </a:r>
          </a:p>
        </p:txBody>
      </p:sp>
      <p:sp>
        <p:nvSpPr>
          <p:cNvPr id="3" name="Content Placeholder 2"/>
          <p:cNvSpPr>
            <a:spLocks noGrp="1"/>
          </p:cNvSpPr>
          <p:nvPr>
            <p:ph idx="1"/>
          </p:nvPr>
        </p:nvSpPr>
        <p:spPr>
          <a:xfrm>
            <a:off x="793124" y="1948492"/>
            <a:ext cx="10515600" cy="3947555"/>
          </a:xfrm>
        </p:spPr>
        <p:txBody>
          <a:bodyPr>
            <a:normAutofit fontScale="92500" lnSpcReduction="20000"/>
          </a:bodyPr>
          <a:lstStyle/>
          <a:p>
            <a:r>
              <a:rPr lang="pt-BR">
                <a:solidFill>
                  <a:schemeClr val="tx1">
                    <a:lumMod val="50000"/>
                    <a:lumOff val="50000"/>
                  </a:schemeClr>
                </a:solidFill>
              </a:rPr>
              <a:t>Cum facem ingineria inversă a unui sistem informatic necunoscut?</a:t>
            </a:r>
          </a:p>
          <a:p>
            <a:endParaRPr lang="pt-BR">
              <a:solidFill>
                <a:schemeClr val="tx1">
                  <a:lumMod val="50000"/>
                  <a:lumOff val="50000"/>
                </a:schemeClr>
              </a:solidFill>
            </a:endParaRPr>
          </a:p>
          <a:p>
            <a:r>
              <a:rPr lang="en-US">
                <a:solidFill>
                  <a:schemeClr val="tx1">
                    <a:lumMod val="50000"/>
                    <a:lumOff val="50000"/>
                  </a:schemeClr>
                </a:solidFill>
              </a:rPr>
              <a:t>Ce facem când găsim tehnologie militară cu hardware care nu seamănă cu nimic din ce știm?</a:t>
            </a:r>
          </a:p>
          <a:p>
            <a:endParaRPr lang="en-US">
              <a:solidFill>
                <a:schemeClr val="tx1">
                  <a:lumMod val="50000"/>
                  <a:lumOff val="50000"/>
                </a:schemeClr>
              </a:solidFill>
            </a:endParaRPr>
          </a:p>
          <a:p>
            <a:r>
              <a:rPr lang="en-US">
                <a:solidFill>
                  <a:schemeClr val="tx1">
                    <a:lumMod val="50000"/>
                    <a:lumOff val="50000"/>
                  </a:schemeClr>
                </a:solidFill>
              </a:rPr>
              <a:t>Care este punctul de plecare pentru descifrarea unei limbi străine?</a:t>
            </a:r>
          </a:p>
          <a:p>
            <a:endParaRPr lang="en-US">
              <a:solidFill>
                <a:schemeClr val="tx1">
                  <a:lumMod val="50000"/>
                  <a:lumOff val="50000"/>
                </a:schemeClr>
              </a:solidFill>
            </a:endParaRPr>
          </a:p>
          <a:p>
            <a:r>
              <a:rPr lang="en-US">
                <a:solidFill>
                  <a:schemeClr val="tx1">
                    <a:lumMod val="50000"/>
                    <a:lumOff val="50000"/>
                  </a:schemeClr>
                </a:solidFill>
              </a:rPr>
              <a:t>Cum facem diferența între malware și codul normal?</a:t>
            </a:r>
          </a:p>
          <a:p>
            <a:endParaRPr lang="en-US">
              <a:solidFill>
                <a:schemeClr val="tx1">
                  <a:lumMod val="50000"/>
                  <a:lumOff val="50000"/>
                </a:schemeClr>
              </a:solidFill>
            </a:endParaRPr>
          </a:p>
          <a:p>
            <a:r>
              <a:rPr lang="en-US">
                <a:solidFill>
                  <a:schemeClr val="tx1">
                    <a:lumMod val="50000"/>
                    <a:lumOff val="50000"/>
                  </a:schemeClr>
                </a:solidFill>
              </a:rPr>
              <a:t>Self sau Non-Self?</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4768" y="122151"/>
            <a:ext cx="1022643" cy="1022643"/>
          </a:xfrm>
          <a:prstGeom prst="rect">
            <a:avLst/>
          </a:prstGeom>
        </p:spPr>
      </p:pic>
    </p:spTree>
    <p:extLst>
      <p:ext uri="{BB962C8B-B14F-4D97-AF65-F5344CB8AC3E}">
        <p14:creationId xmlns:p14="http://schemas.microsoft.com/office/powerpoint/2010/main" val="26688953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308862" y="891133"/>
            <a:ext cx="10907777" cy="3890840"/>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12 w 10000"/>
              <a:gd name="connsiteY0" fmla="*/ 0 h 14350"/>
              <a:gd name="connsiteX1" fmla="*/ 10000 w 10000"/>
              <a:gd name="connsiteY1" fmla="*/ 4350 h 14350"/>
              <a:gd name="connsiteX2" fmla="*/ 10000 w 10000"/>
              <a:gd name="connsiteY2" fmla="*/ 14350 h 14350"/>
              <a:gd name="connsiteX3" fmla="*/ 0 w 10000"/>
              <a:gd name="connsiteY3" fmla="*/ 14350 h 14350"/>
              <a:gd name="connsiteX4" fmla="*/ 12 w 10000"/>
              <a:gd name="connsiteY4" fmla="*/ 0 h 14350"/>
              <a:gd name="connsiteX0" fmla="*/ 12 w 10000"/>
              <a:gd name="connsiteY0" fmla="*/ 0 h 14350"/>
              <a:gd name="connsiteX1" fmla="*/ 3020 w 10000"/>
              <a:gd name="connsiteY1" fmla="*/ 2016 h 14350"/>
              <a:gd name="connsiteX2" fmla="*/ 10000 w 10000"/>
              <a:gd name="connsiteY2" fmla="*/ 4350 h 14350"/>
              <a:gd name="connsiteX3" fmla="*/ 10000 w 10000"/>
              <a:gd name="connsiteY3" fmla="*/ 14350 h 14350"/>
              <a:gd name="connsiteX4" fmla="*/ 0 w 10000"/>
              <a:gd name="connsiteY4" fmla="*/ 14350 h 14350"/>
              <a:gd name="connsiteX5" fmla="*/ 12 w 10000"/>
              <a:gd name="connsiteY5" fmla="*/ 0 h 14350"/>
              <a:gd name="connsiteX0" fmla="*/ 12 w 10000"/>
              <a:gd name="connsiteY0" fmla="*/ 887 h 15237"/>
              <a:gd name="connsiteX1" fmla="*/ 1716 w 10000"/>
              <a:gd name="connsiteY1" fmla="*/ 1736 h 15237"/>
              <a:gd name="connsiteX2" fmla="*/ 3020 w 10000"/>
              <a:gd name="connsiteY2" fmla="*/ 2903 h 15237"/>
              <a:gd name="connsiteX3" fmla="*/ 10000 w 10000"/>
              <a:gd name="connsiteY3" fmla="*/ 5237 h 15237"/>
              <a:gd name="connsiteX4" fmla="*/ 10000 w 10000"/>
              <a:gd name="connsiteY4" fmla="*/ 15237 h 15237"/>
              <a:gd name="connsiteX5" fmla="*/ 0 w 10000"/>
              <a:gd name="connsiteY5" fmla="*/ 15237 h 15237"/>
              <a:gd name="connsiteX6" fmla="*/ 12 w 10000"/>
              <a:gd name="connsiteY6" fmla="*/ 887 h 15237"/>
              <a:gd name="connsiteX0" fmla="*/ 12 w 10000"/>
              <a:gd name="connsiteY0" fmla="*/ 887 h 15237"/>
              <a:gd name="connsiteX1" fmla="*/ 1716 w 10000"/>
              <a:gd name="connsiteY1" fmla="*/ 1736 h 15237"/>
              <a:gd name="connsiteX2" fmla="*/ 5597 w 10000"/>
              <a:gd name="connsiteY2" fmla="*/ 3274 h 15237"/>
              <a:gd name="connsiteX3" fmla="*/ 10000 w 10000"/>
              <a:gd name="connsiteY3" fmla="*/ 5237 h 15237"/>
              <a:gd name="connsiteX4" fmla="*/ 10000 w 10000"/>
              <a:gd name="connsiteY4" fmla="*/ 15237 h 15237"/>
              <a:gd name="connsiteX5" fmla="*/ 0 w 10000"/>
              <a:gd name="connsiteY5" fmla="*/ 15237 h 15237"/>
              <a:gd name="connsiteX6" fmla="*/ 12 w 10000"/>
              <a:gd name="connsiteY6" fmla="*/ 887 h 15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5237">
                <a:moveTo>
                  <a:pt x="12" y="887"/>
                </a:moveTo>
                <a:cubicBezTo>
                  <a:pt x="202" y="-1394"/>
                  <a:pt x="1215" y="1400"/>
                  <a:pt x="1716" y="1736"/>
                </a:cubicBezTo>
                <a:cubicBezTo>
                  <a:pt x="2217" y="2072"/>
                  <a:pt x="4120" y="2660"/>
                  <a:pt x="5597" y="3274"/>
                </a:cubicBezTo>
                <a:lnTo>
                  <a:pt x="10000" y="5237"/>
                </a:lnTo>
                <a:lnTo>
                  <a:pt x="10000" y="15237"/>
                </a:lnTo>
                <a:lnTo>
                  <a:pt x="0" y="15237"/>
                </a:lnTo>
                <a:cubicBezTo>
                  <a:pt x="4" y="10454"/>
                  <a:pt x="8" y="5670"/>
                  <a:pt x="12" y="887"/>
                </a:cubicBezTo>
                <a:close/>
              </a:path>
            </a:pathLst>
          </a:cu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4000">
              <a:solidFill>
                <a:prstClr val="black">
                  <a:lumMod val="50000"/>
                  <a:lumOff val="50000"/>
                </a:prstClr>
              </a:solidFill>
              <a:latin typeface="Cambria Math" panose="02040503050406030204" pitchFamily="18" charset="0"/>
              <a:ea typeface="Cambria Math" panose="02040503050406030204" pitchFamily="18" charset="0"/>
            </a:endParaRPr>
          </a:p>
        </p:txBody>
      </p:sp>
      <p:sp>
        <p:nvSpPr>
          <p:cNvPr id="2" name="Title 1"/>
          <p:cNvSpPr>
            <a:spLocks noGrp="1"/>
          </p:cNvSpPr>
          <p:nvPr>
            <p:ph type="title"/>
          </p:nvPr>
        </p:nvSpPr>
        <p:spPr>
          <a:xfrm>
            <a:off x="369822" y="181116"/>
            <a:ext cx="10396882" cy="1701871"/>
          </a:xfrm>
        </p:spPr>
        <p:txBody>
          <a:bodyPr>
            <a:normAutofit/>
          </a:bodyPr>
          <a:lstStyle/>
          <a:p>
            <a:r>
              <a:rPr lang="en-US" sz="3200"/>
              <a:t>Introducere practică în inginerie inversă </a:t>
            </a:r>
            <a:br>
              <a:rPr lang="en-US" sz="3200"/>
            </a:br>
            <a:br>
              <a:rPr lang="en-US" sz="3200"/>
            </a:br>
            <a:r>
              <a:rPr lang="en-US" sz="2800"/>
              <a:t>(3 faze):</a:t>
            </a:r>
          </a:p>
        </p:txBody>
      </p:sp>
      <p:sp>
        <p:nvSpPr>
          <p:cNvPr id="12" name="Content Placeholder 2"/>
          <p:cNvSpPr>
            <a:spLocks noGrp="1"/>
          </p:cNvSpPr>
          <p:nvPr>
            <p:ph idx="4294967295"/>
          </p:nvPr>
        </p:nvSpPr>
        <p:spPr>
          <a:xfrm>
            <a:off x="560872" y="2420112"/>
            <a:ext cx="10933475" cy="2592155"/>
          </a:xfrm>
          <a:prstGeom prst="rect">
            <a:avLst/>
          </a:prstGeom>
        </p:spPr>
        <p:txBody>
          <a:bodyPr>
            <a:normAutofit/>
          </a:bodyPr>
          <a:lstStyle/>
          <a:p>
            <a:r>
              <a:rPr lang="en-US" sz="2800">
                <a:solidFill>
                  <a:schemeClr val="tx1">
                    <a:lumMod val="50000"/>
                    <a:lumOff val="50000"/>
                  </a:schemeClr>
                </a:solidFill>
              </a:rPr>
              <a:t>Instalarea și înțelegerea mediului de detonare</a:t>
            </a:r>
          </a:p>
          <a:p>
            <a:r>
              <a:rPr lang="en-US" sz="2800">
                <a:solidFill>
                  <a:schemeClr val="tx1">
                    <a:lumMod val="50000"/>
                    <a:lumOff val="50000"/>
                  </a:schemeClr>
                </a:solidFill>
              </a:rPr>
              <a:t>Instalarea și înțelegerea instrumentelor de inginerie inversă</a:t>
            </a:r>
          </a:p>
          <a:p>
            <a:r>
              <a:rPr lang="en-US" sz="2800">
                <a:solidFill>
                  <a:schemeClr val="tx1">
                    <a:lumMod val="50000"/>
                    <a:lumOff val="50000"/>
                  </a:schemeClr>
                </a:solidFill>
              </a:rPr>
              <a:t>Descărcare Mostre Malware &amp; protocoale de manipulare</a:t>
            </a:r>
          </a:p>
        </p:txBody>
      </p:sp>
      <p:sp>
        <p:nvSpPr>
          <p:cNvPr id="3" name="Rectangle 2"/>
          <p:cNvSpPr/>
          <p:nvPr/>
        </p:nvSpPr>
        <p:spPr>
          <a:xfrm>
            <a:off x="88052" y="5653568"/>
            <a:ext cx="10579947" cy="369332"/>
          </a:xfrm>
          <a:prstGeom prst="rect">
            <a:avLst/>
          </a:prstGeom>
        </p:spPr>
        <p:txBody>
          <a:bodyPr wrap="square">
            <a:spAutoFit/>
          </a:bodyPr>
          <a:lstStyle/>
          <a:p>
            <a:r>
              <a:rPr lang="en-US">
                <a:solidFill>
                  <a:prstClr val="white"/>
                </a:solidFill>
                <a:latin typeface="Calibri" panose="020F0502020204030204"/>
              </a:rPr>
              <a:t>Detonare: Rularea unei aplicații malware (compromitere intenționată a sistemului de operare).</a:t>
            </a:r>
          </a:p>
        </p:txBody>
      </p:sp>
      <p:sp>
        <p:nvSpPr>
          <p:cNvPr id="8" name="Rectangle 7"/>
          <p:cNvSpPr/>
          <p:nvPr/>
        </p:nvSpPr>
        <p:spPr>
          <a:xfrm>
            <a:off x="88053" y="5941620"/>
            <a:ext cx="11589173" cy="369332"/>
          </a:xfrm>
          <a:prstGeom prst="rect">
            <a:avLst/>
          </a:prstGeom>
        </p:spPr>
        <p:txBody>
          <a:bodyPr wrap="square">
            <a:spAutoFit/>
          </a:bodyPr>
          <a:lstStyle/>
          <a:p>
            <a:r>
              <a:rPr lang="en-US">
                <a:solidFill>
                  <a:prstClr val="white"/>
                </a:solidFill>
                <a:latin typeface="Calibri" panose="020F0502020204030204"/>
              </a:rPr>
              <a:t>Malware : Termenul „malware” a fost folosit pentru prima dată de </a:t>
            </a:r>
            <a:r>
              <a:rPr lang="en-US" i="1">
                <a:solidFill>
                  <a:prstClr val="white"/>
                </a:solidFill>
                <a:latin typeface="Calibri" panose="020F0502020204030204"/>
              </a:rPr>
              <a:t>Yisrael Radai </a:t>
            </a:r>
            <a:r>
              <a:rPr lang="en-US">
                <a:solidFill>
                  <a:prstClr val="white"/>
                </a:solidFill>
                <a:latin typeface="Calibri" panose="020F0502020204030204"/>
              </a:rPr>
              <a:t>în 1990. </a:t>
            </a:r>
          </a:p>
        </p:txBody>
      </p:sp>
    </p:spTree>
    <p:extLst>
      <p:ext uri="{BB962C8B-B14F-4D97-AF65-F5344CB8AC3E}">
        <p14:creationId xmlns:p14="http://schemas.microsoft.com/office/powerpoint/2010/main" val="29632735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6650735" y="1956816"/>
            <a:ext cx="5110048" cy="1840992"/>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lowchart: Process 5"/>
          <p:cNvSpPr/>
          <p:nvPr/>
        </p:nvSpPr>
        <p:spPr>
          <a:xfrm>
            <a:off x="457200" y="1956816"/>
            <a:ext cx="594969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p:txBody>
          <a:bodyPr/>
          <a:lstStyle/>
          <a:p>
            <a:r>
              <a:rPr lang="en-US"/>
              <a:t>Bibliografie / resurse</a:t>
            </a:r>
          </a:p>
        </p:txBody>
      </p:sp>
      <p:sp>
        <p:nvSpPr>
          <p:cNvPr id="3" name="Content Placeholder 2"/>
          <p:cNvSpPr>
            <a:spLocks noGrp="1"/>
          </p:cNvSpPr>
          <p:nvPr>
            <p:ph idx="1"/>
          </p:nvPr>
        </p:nvSpPr>
        <p:spPr>
          <a:xfrm>
            <a:off x="434888" y="2588928"/>
            <a:ext cx="5831800" cy="3678303"/>
          </a:xfrm>
        </p:spPr>
        <p:txBody>
          <a:bodyPr>
            <a:normAutofit fontScale="25000" lnSpcReduction="20000"/>
          </a:bodyPr>
          <a:lstStyle/>
          <a:p>
            <a:r>
              <a:rPr lang="en-US" sz="5600">
                <a:solidFill>
                  <a:schemeClr val="tx1">
                    <a:lumMod val="65000"/>
                    <a:lumOff val="35000"/>
                  </a:schemeClr>
                </a:solidFill>
              </a:rPr>
              <a:t>Paul A. Gagniuc. </a:t>
            </a:r>
            <a:r>
              <a:rPr lang="en-US" sz="5600" i="1">
                <a:solidFill>
                  <a:schemeClr val="tx1">
                    <a:lumMod val="65000"/>
                    <a:lumOff val="35000"/>
                  </a:schemeClr>
                </a:solidFill>
              </a:rPr>
              <a:t>Antivirus Engines: From Methods to Innovations, Design, and Applications</a:t>
            </a:r>
            <a:r>
              <a:rPr lang="en-US" sz="5600">
                <a:solidFill>
                  <a:schemeClr val="tx1">
                    <a:lumMod val="65000"/>
                    <a:lumOff val="35000"/>
                  </a:schemeClr>
                </a:solidFill>
              </a:rPr>
              <a:t>. Cambridge, MA: Elsevier Syngress, 2024. pp. 1-656.</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An Introduction to Programming Languages: Simultaneous Learning in Multiple Coding Environments. Synthesis Lectures on Computer Science</a:t>
            </a:r>
            <a:r>
              <a:rPr lang="en-US" sz="5600">
                <a:solidFill>
                  <a:schemeClr val="tx1">
                    <a:lumMod val="65000"/>
                    <a:lumOff val="35000"/>
                  </a:schemeClr>
                </a:solidFill>
              </a:rPr>
              <a:t>. Springer International Publishing, 2023, pp. 1-280.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MATLAB</a:t>
            </a:r>
            <a:r>
              <a:rPr lang="en-US" sz="5600">
                <a:solidFill>
                  <a:schemeClr val="tx1">
                    <a:lumMod val="65000"/>
                    <a:lumOff val="35000"/>
                  </a:schemeClr>
                </a:solidFill>
              </a:rPr>
              <a:t>, Springer, 2024, pp. 1-255.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Python</a:t>
            </a:r>
            <a:r>
              <a:rPr lang="en-US" sz="5600">
                <a:solidFill>
                  <a:schemeClr val="tx1">
                    <a:lumMod val="65000"/>
                    <a:lumOff val="35000"/>
                  </a:schemeClr>
                </a:solidFill>
              </a:rPr>
              <a:t>, Springer, 2024, pp. 1-245.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Javascript</a:t>
            </a:r>
            <a:r>
              <a:rPr lang="en-US" sz="5600">
                <a:solidFill>
                  <a:schemeClr val="tx1">
                    <a:lumMod val="65000"/>
                    <a:lumOff val="35000"/>
                  </a:schemeClr>
                </a:solidFill>
              </a:rPr>
              <a:t>, Springer, 2024, pp. 1-240.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Markov chains: from theory to implementation and experimentation</a:t>
            </a:r>
            <a:r>
              <a:rPr lang="en-US" sz="5600">
                <a:solidFill>
                  <a:schemeClr val="tx1">
                    <a:lumMod val="65000"/>
                    <a:lumOff val="35000"/>
                  </a:schemeClr>
                </a:solidFill>
              </a:rPr>
              <a:t>. Hoboken, NJ,  John Wiley &amp; Sons, USA, 2017, ISBN: 978-1-119-38755-8.</a:t>
            </a:r>
          </a:p>
          <a:p>
            <a:endParaRPr lang="en-US"/>
          </a:p>
        </p:txBody>
      </p:sp>
      <p:sp>
        <p:nvSpPr>
          <p:cNvPr id="4" name="Rectangle 3"/>
          <p:cNvSpPr/>
          <p:nvPr/>
        </p:nvSpPr>
        <p:spPr>
          <a:xfrm>
            <a:off x="7866610" y="2687191"/>
            <a:ext cx="2678297" cy="369332"/>
          </a:xfrm>
          <a:prstGeom prst="rect">
            <a:avLst/>
          </a:prstGeom>
        </p:spPr>
        <p:txBody>
          <a:bodyPr wrap="none">
            <a:spAutoFit/>
          </a:bodyPr>
          <a:lstStyle/>
          <a:p>
            <a:r>
              <a:rPr lang="en-US">
                <a:solidFill>
                  <a:schemeClr val="tx1">
                    <a:lumMod val="65000"/>
                    <a:lumOff val="35000"/>
                  </a:schemeClr>
                </a:solidFill>
              </a:rPr>
              <a:t>https://github.com/gagniuc</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50735" y="3970542"/>
            <a:ext cx="5110048" cy="2728962"/>
          </a:xfrm>
          <a:prstGeom prst="rect">
            <a:avLst/>
          </a:prstGeom>
          <a:ln w="9525" cap="sq">
            <a:solidFill>
              <a:srgbClr val="000000"/>
            </a:solidFill>
            <a:prstDash val="dash"/>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4047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314768" y="1220818"/>
            <a:ext cx="11709372" cy="5251584"/>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63610" y="185355"/>
            <a:ext cx="10515600" cy="1035463"/>
          </a:xfrm>
        </p:spPr>
        <p:txBody>
          <a:bodyPr/>
          <a:lstStyle/>
          <a:p>
            <a:r>
              <a:rPr lang="en-US"/>
              <a:t>IB: Descrierea evenimentelor (I)</a:t>
            </a: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7313" y="1945556"/>
            <a:ext cx="4614033" cy="34605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Rectangle 11"/>
          <p:cNvSpPr/>
          <p:nvPr/>
        </p:nvSpPr>
        <p:spPr>
          <a:xfrm>
            <a:off x="1075037" y="1549796"/>
            <a:ext cx="6993238" cy="369332"/>
          </a:xfrm>
          <a:prstGeom prst="rect">
            <a:avLst/>
          </a:prstGeom>
        </p:spPr>
        <p:txBody>
          <a:bodyPr wrap="square">
            <a:spAutoFit/>
          </a:bodyPr>
          <a:lstStyle/>
          <a:p>
            <a:r>
              <a:rPr lang="en-US"/>
              <a:t>Pestera </a:t>
            </a:r>
            <a:r>
              <a:rPr lang="en-US" i="1"/>
              <a:t>Măgura</a:t>
            </a:r>
            <a:r>
              <a:rPr lang="en-US"/>
              <a:t> din Bulgaria (6300 BC –  3000 BC)</a:t>
            </a: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4783" y="1945556"/>
            <a:ext cx="5194035" cy="34605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Rectangle 5"/>
          <p:cNvSpPr/>
          <p:nvPr/>
        </p:nvSpPr>
        <p:spPr>
          <a:xfrm>
            <a:off x="1204783" y="5616076"/>
            <a:ext cx="9848336" cy="646331"/>
          </a:xfrm>
          <a:prstGeom prst="rect">
            <a:avLst/>
          </a:prstGeom>
        </p:spPr>
        <p:txBody>
          <a:bodyPr wrap="square">
            <a:spAutoFit/>
          </a:bodyPr>
          <a:lstStyle/>
          <a:p>
            <a:pPr marL="285750" indent="-285750">
              <a:buFont typeface="Arial" panose="020B0604020202020204" pitchFamily="34" charset="0"/>
              <a:buChar char="•"/>
            </a:pPr>
            <a:r>
              <a:rPr lang="en-US"/>
              <a:t>In timp s-a făcut trecerea la simboluri fundamentale, a căror ordine succesivă poate codifica situații complexe pe combinații de simboluri.</a:t>
            </a:r>
          </a:p>
        </p:txBody>
      </p:sp>
      <p:sp>
        <p:nvSpPr>
          <p:cNvPr id="3" name="Rectangle 2"/>
          <p:cNvSpPr/>
          <p:nvPr/>
        </p:nvSpPr>
        <p:spPr>
          <a:xfrm>
            <a:off x="8068275" y="831970"/>
            <a:ext cx="4074642" cy="369332"/>
          </a:xfrm>
          <a:prstGeom prst="rect">
            <a:avLst/>
          </a:prstGeom>
        </p:spPr>
        <p:txBody>
          <a:bodyPr wrap="none">
            <a:spAutoFit/>
          </a:bodyPr>
          <a:lstStyle/>
          <a:p>
            <a:r>
              <a:rPr lang="en-US"/>
              <a:t>BC, Î.Hr = Before Christ, Înainte de Hristos</a:t>
            </a:r>
          </a:p>
        </p:txBody>
      </p:sp>
    </p:spTree>
    <p:extLst>
      <p:ext uri="{BB962C8B-B14F-4D97-AF65-F5344CB8AC3E}">
        <p14:creationId xmlns:p14="http://schemas.microsoft.com/office/powerpoint/2010/main" val="3438168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a:xfrm>
            <a:off x="0" y="3124582"/>
            <a:ext cx="12192000" cy="2365805"/>
          </a:xfrm>
          <a:prstGeom prst="rect">
            <a:avLst/>
          </a:prstGeom>
          <a:solidFill>
            <a:schemeClr val="accent3">
              <a:alpha val="18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64461"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6591"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3965"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8335" y="403181"/>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22436"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62272"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41018"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98120" y="398424"/>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3" name="Picture 1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113369"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4" name="Picture 1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92112" y="395327"/>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15" name="Picture 14"/>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0684" y="416922"/>
            <a:ext cx="717438" cy="1028616"/>
          </a:xfrm>
          <a:prstGeom prst="rect">
            <a:avLst/>
          </a:prstGeom>
          <a:ln w="38100" cap="sq">
            <a:noFill/>
            <a:prstDash val="solid"/>
            <a:miter lim="800000"/>
          </a:ln>
          <a:effectLst>
            <a:outerShdw blurRad="50800" dist="38100" dir="2700000" algn="tl" rotWithShape="0">
              <a:srgbClr val="000000">
                <a:alpha val="43000"/>
              </a:srgbClr>
            </a:outerShdw>
          </a:effectLst>
          <a:scene3d>
            <a:camera prst="isometricRightUp"/>
            <a:lightRig rig="threePt" dir="t"/>
          </a:scene3d>
          <a:sp3d>
            <a:bevelT w="165100" prst="coolSlant"/>
          </a:sp3d>
        </p:spPr>
      </p:pic>
      <p:pic>
        <p:nvPicPr>
          <p:cNvPr id="43" name="Content Placeholder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7206" y="3489096"/>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5924"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5" name="Picture 4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34139" y="348886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6" name="Picture 4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79655"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7" name="Picture 4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57223" y="3494430"/>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8" name="Picture 4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51286"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9" name="Picture 4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33288"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0" name="Picture 4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19926" y="3489096"/>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1" name="Picture 5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709370"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2" name="Picture 5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388566"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3" name="Picture 5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78925"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4" name="Picture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87647"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5" name="Picture 5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6564" y="3488992"/>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6" name="Picture 5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042131" y="3488992"/>
            <a:ext cx="717438" cy="102861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7" name="Picture 5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10771" y="3489510"/>
            <a:ext cx="717438" cy="10286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1" name="Rectangle 30"/>
          <p:cNvSpPr/>
          <p:nvPr/>
        </p:nvSpPr>
        <p:spPr>
          <a:xfrm>
            <a:off x="0" y="3124582"/>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Rectangle 31"/>
          <p:cNvSpPr/>
          <p:nvPr/>
        </p:nvSpPr>
        <p:spPr>
          <a:xfrm>
            <a:off x="0" y="-14817"/>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Rectangle 32"/>
          <p:cNvSpPr/>
          <p:nvPr/>
        </p:nvSpPr>
        <p:spPr>
          <a:xfrm>
            <a:off x="0" y="1575730"/>
            <a:ext cx="12192000" cy="732650"/>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4" name="Title 1"/>
          <p:cNvSpPr>
            <a:spLocks noGrp="1"/>
          </p:cNvSpPr>
          <p:nvPr>
            <p:ph type="title"/>
          </p:nvPr>
        </p:nvSpPr>
        <p:spPr>
          <a:xfrm>
            <a:off x="342335" y="1575730"/>
            <a:ext cx="463930" cy="732650"/>
          </a:xfrm>
        </p:spPr>
        <p:txBody>
          <a:bodyPr>
            <a:normAutofit/>
          </a:bodyPr>
          <a:lstStyle/>
          <a:p>
            <a:pPr algn="ctr"/>
            <a:r>
              <a:rPr lang="it-IT">
                <a:solidFill>
                  <a:schemeClr val="bg1"/>
                </a:solidFill>
              </a:rPr>
              <a:t>A</a:t>
            </a:r>
          </a:p>
        </p:txBody>
      </p:sp>
      <p:sp>
        <p:nvSpPr>
          <p:cNvPr id="39" name="Title 1"/>
          <p:cNvSpPr txBox="1">
            <a:spLocks/>
          </p:cNvSpPr>
          <p:nvPr/>
        </p:nvSpPr>
        <p:spPr>
          <a:xfrm>
            <a:off x="2514928" y="1576674"/>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D</a:t>
            </a:r>
          </a:p>
        </p:txBody>
      </p:sp>
      <p:sp>
        <p:nvSpPr>
          <p:cNvPr id="40" name="Title 1"/>
          <p:cNvSpPr txBox="1">
            <a:spLocks/>
          </p:cNvSpPr>
          <p:nvPr/>
        </p:nvSpPr>
        <p:spPr>
          <a:xfrm>
            <a:off x="6120490"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I</a:t>
            </a:r>
          </a:p>
        </p:txBody>
      </p:sp>
      <p:sp>
        <p:nvSpPr>
          <p:cNvPr id="41" name="Title 1"/>
          <p:cNvSpPr txBox="1">
            <a:spLocks/>
          </p:cNvSpPr>
          <p:nvPr/>
        </p:nvSpPr>
        <p:spPr>
          <a:xfrm>
            <a:off x="6844809"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J</a:t>
            </a:r>
          </a:p>
        </p:txBody>
      </p:sp>
      <p:sp>
        <p:nvSpPr>
          <p:cNvPr id="42" name="Title 1"/>
          <p:cNvSpPr txBox="1">
            <a:spLocks/>
          </p:cNvSpPr>
          <p:nvPr/>
        </p:nvSpPr>
        <p:spPr>
          <a:xfrm>
            <a:off x="3240123"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E</a:t>
            </a:r>
          </a:p>
        </p:txBody>
      </p:sp>
      <p:sp>
        <p:nvSpPr>
          <p:cNvPr id="58" name="Title 1"/>
          <p:cNvSpPr txBox="1">
            <a:spLocks/>
          </p:cNvSpPr>
          <p:nvPr/>
        </p:nvSpPr>
        <p:spPr>
          <a:xfrm>
            <a:off x="3967772"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F</a:t>
            </a:r>
          </a:p>
        </p:txBody>
      </p:sp>
      <p:sp>
        <p:nvSpPr>
          <p:cNvPr id="59" name="Title 1"/>
          <p:cNvSpPr txBox="1">
            <a:spLocks/>
          </p:cNvSpPr>
          <p:nvPr/>
        </p:nvSpPr>
        <p:spPr>
          <a:xfrm>
            <a:off x="4689026"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G</a:t>
            </a:r>
          </a:p>
        </p:txBody>
      </p:sp>
      <p:sp>
        <p:nvSpPr>
          <p:cNvPr id="60" name="Title 1"/>
          <p:cNvSpPr txBox="1">
            <a:spLocks/>
          </p:cNvSpPr>
          <p:nvPr/>
        </p:nvSpPr>
        <p:spPr>
          <a:xfrm>
            <a:off x="5413345"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H</a:t>
            </a:r>
          </a:p>
        </p:txBody>
      </p:sp>
      <p:sp>
        <p:nvSpPr>
          <p:cNvPr id="61" name="Title 1"/>
          <p:cNvSpPr txBox="1">
            <a:spLocks/>
          </p:cNvSpPr>
          <p:nvPr/>
        </p:nvSpPr>
        <p:spPr>
          <a:xfrm>
            <a:off x="1785291"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C</a:t>
            </a:r>
          </a:p>
        </p:txBody>
      </p:sp>
      <p:sp>
        <p:nvSpPr>
          <p:cNvPr id="62" name="Title 1"/>
          <p:cNvSpPr txBox="1">
            <a:spLocks/>
          </p:cNvSpPr>
          <p:nvPr/>
        </p:nvSpPr>
        <p:spPr>
          <a:xfrm>
            <a:off x="1069959" y="1576674"/>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B</a:t>
            </a:r>
          </a:p>
        </p:txBody>
      </p:sp>
      <p:sp>
        <p:nvSpPr>
          <p:cNvPr id="63" name="Title 1"/>
          <p:cNvSpPr txBox="1">
            <a:spLocks/>
          </p:cNvSpPr>
          <p:nvPr/>
        </p:nvSpPr>
        <p:spPr>
          <a:xfrm>
            <a:off x="7560719" y="1575730"/>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bg1"/>
                </a:solidFill>
              </a:rPr>
              <a:t>K</a:t>
            </a:r>
          </a:p>
        </p:txBody>
      </p:sp>
      <p:sp>
        <p:nvSpPr>
          <p:cNvPr id="64" name="Rectangle 63"/>
          <p:cNvSpPr/>
          <p:nvPr/>
        </p:nvSpPr>
        <p:spPr>
          <a:xfrm>
            <a:off x="0" y="2253867"/>
            <a:ext cx="12192000" cy="62386"/>
          </a:xfrm>
          <a:prstGeom prst="rect">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308245" y="165971"/>
            <a:ext cx="3632593" cy="272444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5" name="Title 1"/>
          <p:cNvSpPr txBox="1">
            <a:spLocks/>
          </p:cNvSpPr>
          <p:nvPr/>
        </p:nvSpPr>
        <p:spPr>
          <a:xfrm>
            <a:off x="433318"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B</a:t>
            </a:r>
          </a:p>
        </p:txBody>
      </p:sp>
      <p:sp>
        <p:nvSpPr>
          <p:cNvPr id="66" name="Title 1"/>
          <p:cNvSpPr txBox="1">
            <a:spLocks/>
          </p:cNvSpPr>
          <p:nvPr/>
        </p:nvSpPr>
        <p:spPr>
          <a:xfrm>
            <a:off x="2746680"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I</a:t>
            </a:r>
          </a:p>
        </p:txBody>
      </p:sp>
      <p:sp>
        <p:nvSpPr>
          <p:cNvPr id="67" name="Title 1"/>
          <p:cNvSpPr txBox="1">
            <a:spLocks/>
          </p:cNvSpPr>
          <p:nvPr/>
        </p:nvSpPr>
        <p:spPr>
          <a:xfrm>
            <a:off x="6616262"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B</a:t>
            </a:r>
          </a:p>
        </p:txBody>
      </p:sp>
      <p:sp>
        <p:nvSpPr>
          <p:cNvPr id="68" name="Title 1"/>
          <p:cNvSpPr txBox="1">
            <a:spLocks/>
          </p:cNvSpPr>
          <p:nvPr/>
        </p:nvSpPr>
        <p:spPr>
          <a:xfrm>
            <a:off x="7392678"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H</a:t>
            </a:r>
          </a:p>
        </p:txBody>
      </p:sp>
      <p:sp>
        <p:nvSpPr>
          <p:cNvPr id="69" name="Title 1"/>
          <p:cNvSpPr txBox="1">
            <a:spLocks/>
          </p:cNvSpPr>
          <p:nvPr/>
        </p:nvSpPr>
        <p:spPr>
          <a:xfrm>
            <a:off x="3512927"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D</a:t>
            </a:r>
          </a:p>
        </p:txBody>
      </p:sp>
      <p:sp>
        <p:nvSpPr>
          <p:cNvPr id="70" name="Title 1"/>
          <p:cNvSpPr txBox="1">
            <a:spLocks/>
          </p:cNvSpPr>
          <p:nvPr/>
        </p:nvSpPr>
        <p:spPr>
          <a:xfrm>
            <a:off x="4278419"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C</a:t>
            </a:r>
          </a:p>
        </p:txBody>
      </p:sp>
      <p:sp>
        <p:nvSpPr>
          <p:cNvPr id="71" name="Title 1"/>
          <p:cNvSpPr txBox="1">
            <a:spLocks/>
          </p:cNvSpPr>
          <p:nvPr/>
        </p:nvSpPr>
        <p:spPr>
          <a:xfrm>
            <a:off x="5054626"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F</a:t>
            </a:r>
          </a:p>
        </p:txBody>
      </p:sp>
      <p:sp>
        <p:nvSpPr>
          <p:cNvPr id="72" name="Title 1"/>
          <p:cNvSpPr txBox="1">
            <a:spLocks/>
          </p:cNvSpPr>
          <p:nvPr/>
        </p:nvSpPr>
        <p:spPr>
          <a:xfrm>
            <a:off x="5836124"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E</a:t>
            </a:r>
          </a:p>
        </p:txBody>
      </p:sp>
      <p:sp>
        <p:nvSpPr>
          <p:cNvPr id="73" name="Title 1"/>
          <p:cNvSpPr txBox="1">
            <a:spLocks/>
          </p:cNvSpPr>
          <p:nvPr/>
        </p:nvSpPr>
        <p:spPr>
          <a:xfrm>
            <a:off x="1978040"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G</a:t>
            </a:r>
          </a:p>
        </p:txBody>
      </p:sp>
      <p:sp>
        <p:nvSpPr>
          <p:cNvPr id="74" name="Title 1"/>
          <p:cNvSpPr txBox="1">
            <a:spLocks/>
          </p:cNvSpPr>
          <p:nvPr/>
        </p:nvSpPr>
        <p:spPr>
          <a:xfrm>
            <a:off x="1208838"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A</a:t>
            </a:r>
          </a:p>
        </p:txBody>
      </p:sp>
      <p:sp>
        <p:nvSpPr>
          <p:cNvPr id="75" name="Title 1"/>
          <p:cNvSpPr txBox="1">
            <a:spLocks/>
          </p:cNvSpPr>
          <p:nvPr/>
        </p:nvSpPr>
        <p:spPr>
          <a:xfrm>
            <a:off x="8169094"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A</a:t>
            </a:r>
          </a:p>
        </p:txBody>
      </p:sp>
      <p:sp>
        <p:nvSpPr>
          <p:cNvPr id="76" name="Title 1"/>
          <p:cNvSpPr txBox="1">
            <a:spLocks/>
          </p:cNvSpPr>
          <p:nvPr/>
        </p:nvSpPr>
        <p:spPr>
          <a:xfrm>
            <a:off x="9706409"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B</a:t>
            </a:r>
          </a:p>
        </p:txBody>
      </p:sp>
      <p:sp>
        <p:nvSpPr>
          <p:cNvPr id="77" name="Title 1"/>
          <p:cNvSpPr txBox="1">
            <a:spLocks/>
          </p:cNvSpPr>
          <p:nvPr/>
        </p:nvSpPr>
        <p:spPr>
          <a:xfrm>
            <a:off x="10483977"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J</a:t>
            </a:r>
          </a:p>
        </p:txBody>
      </p:sp>
      <p:sp>
        <p:nvSpPr>
          <p:cNvPr id="78" name="Title 1"/>
          <p:cNvSpPr txBox="1">
            <a:spLocks/>
          </p:cNvSpPr>
          <p:nvPr/>
        </p:nvSpPr>
        <p:spPr>
          <a:xfrm>
            <a:off x="8945510"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F</a:t>
            </a:r>
          </a:p>
        </p:txBody>
      </p:sp>
      <p:sp>
        <p:nvSpPr>
          <p:cNvPr id="79" name="Title 1"/>
          <p:cNvSpPr txBox="1">
            <a:spLocks/>
          </p:cNvSpPr>
          <p:nvPr/>
        </p:nvSpPr>
        <p:spPr>
          <a:xfrm>
            <a:off x="11261545" y="4624795"/>
            <a:ext cx="463930" cy="7326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a:solidFill>
                  <a:schemeClr val="tx1">
                    <a:lumMod val="50000"/>
                    <a:lumOff val="50000"/>
                  </a:schemeClr>
                </a:solidFill>
              </a:rPr>
              <a:t>K</a:t>
            </a:r>
          </a:p>
        </p:txBody>
      </p:sp>
      <p:sp>
        <p:nvSpPr>
          <p:cNvPr id="80" name="Title 1"/>
          <p:cNvSpPr txBox="1">
            <a:spLocks/>
          </p:cNvSpPr>
          <p:nvPr/>
        </p:nvSpPr>
        <p:spPr>
          <a:xfrm>
            <a:off x="150579" y="5893078"/>
            <a:ext cx="11966820" cy="8304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50000"/>
                    <a:lumOff val="50000"/>
                  </a:schemeClr>
                </a:solidFill>
              </a:rPr>
              <a:t>Inapoi in trecut! Unde observam cod malițios?</a:t>
            </a:r>
          </a:p>
        </p:txBody>
      </p:sp>
      <p:sp>
        <p:nvSpPr>
          <p:cNvPr id="82" name="Rectangle 81"/>
          <p:cNvSpPr/>
          <p:nvPr/>
        </p:nvSpPr>
        <p:spPr>
          <a:xfrm>
            <a:off x="0" y="5468978"/>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3" name="Title 1"/>
          <p:cNvSpPr txBox="1">
            <a:spLocks/>
          </p:cNvSpPr>
          <p:nvPr/>
        </p:nvSpPr>
        <p:spPr>
          <a:xfrm>
            <a:off x="150579" y="2316253"/>
            <a:ext cx="7380878" cy="830437"/>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Simboluri </a:t>
            </a:r>
            <a:r>
              <a:rPr lang="en-US">
                <a:solidFill>
                  <a:srgbClr val="C00000"/>
                </a:solidFill>
              </a:rPr>
              <a:t>unice observate </a:t>
            </a:r>
            <a:r>
              <a:rPr lang="en-US"/>
              <a:t>cu </a:t>
            </a:r>
            <a:r>
              <a:rPr lang="en-US">
                <a:solidFill>
                  <a:srgbClr val="C00000"/>
                </a:solidFill>
              </a:rPr>
              <a:t>semnificație necunoscută </a:t>
            </a:r>
            <a:r>
              <a:rPr lang="en-US"/>
              <a:t>reprezentate folosind simboluri ASCII.</a:t>
            </a:r>
          </a:p>
        </p:txBody>
      </p:sp>
      <p:sp>
        <p:nvSpPr>
          <p:cNvPr id="18" name="Rectangle 17"/>
          <p:cNvSpPr/>
          <p:nvPr/>
        </p:nvSpPr>
        <p:spPr>
          <a:xfrm>
            <a:off x="15813" y="5500171"/>
            <a:ext cx="5939190" cy="369332"/>
          </a:xfrm>
          <a:prstGeom prst="rect">
            <a:avLst/>
          </a:prstGeom>
        </p:spPr>
        <p:txBody>
          <a:bodyPr wrap="none">
            <a:spAutoFit/>
          </a:bodyPr>
          <a:lstStyle/>
          <a:p>
            <a:r>
              <a:rPr lang="en-US"/>
              <a:t>Simboluri cu semnificație necunoscută observate in secvența:</a:t>
            </a:r>
          </a:p>
        </p:txBody>
      </p:sp>
    </p:spTree>
    <p:extLst>
      <p:ext uri="{BB962C8B-B14F-4D97-AF65-F5344CB8AC3E}">
        <p14:creationId xmlns:p14="http://schemas.microsoft.com/office/powerpoint/2010/main" val="3482666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BEBA8EAE-BF5A-486C-A8C5-ECC9F3942E4B}">
                <a14:imgProps xmlns:a14="http://schemas.microsoft.com/office/drawing/2010/main">
                  <a14:imgLayer r:embed="rId3">
                    <a14:imgEffect>
                      <a14:artisticTexturizer/>
                    </a14:imgEffect>
                    <a14:imgEffect>
                      <a14:saturation sat="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1159124" y="4438075"/>
            <a:ext cx="2906491" cy="1627634"/>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0800000">
            <a:off x="8091998" y="1568489"/>
            <a:ext cx="3578318" cy="4804869"/>
          </a:xfrm>
          <a:prstGeom prst="rect">
            <a:avLst/>
          </a:prstGeom>
        </p:spPr>
      </p:pic>
      <p:sp>
        <p:nvSpPr>
          <p:cNvPr id="2" name="Title 1"/>
          <p:cNvSpPr>
            <a:spLocks noGrp="1"/>
          </p:cNvSpPr>
          <p:nvPr>
            <p:ph type="title"/>
          </p:nvPr>
        </p:nvSpPr>
        <p:spPr>
          <a:xfrm>
            <a:off x="314768" y="287469"/>
            <a:ext cx="10515600" cy="734517"/>
          </a:xfrm>
        </p:spPr>
        <p:txBody>
          <a:bodyPr/>
          <a:lstStyle/>
          <a:p>
            <a:r>
              <a:rPr lang="en-US"/>
              <a:t>IB: Descrierea evenimentelor (II)</a:t>
            </a:r>
          </a:p>
        </p:txBody>
      </p:sp>
      <p:sp>
        <p:nvSpPr>
          <p:cNvPr id="3" name="Pentagon 2"/>
          <p:cNvSpPr/>
          <p:nvPr/>
        </p:nvSpPr>
        <p:spPr>
          <a:xfrm rot="5400000">
            <a:off x="-1706611" y="3568851"/>
            <a:ext cx="4940928" cy="514453"/>
          </a:xfrm>
          <a:prstGeom prst="homePlat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059225" y="1224488"/>
            <a:ext cx="5508496" cy="646331"/>
          </a:xfrm>
          <a:prstGeom prst="rect">
            <a:avLst/>
          </a:prstGeom>
        </p:spPr>
        <p:txBody>
          <a:bodyPr wrap="none">
            <a:spAutoFit/>
          </a:bodyPr>
          <a:lstStyle/>
          <a:p>
            <a:r>
              <a:rPr lang="en-US"/>
              <a:t>Fiecare simbol cu o insemnatate (mai avem simboluri de </a:t>
            </a:r>
          </a:p>
          <a:p>
            <a:r>
              <a:rPr lang="en-US"/>
              <a:t>acest fel în China și Japonia)</a:t>
            </a:r>
          </a:p>
        </p:txBody>
      </p:sp>
      <p:sp>
        <p:nvSpPr>
          <p:cNvPr id="7" name="Rectangle 6"/>
          <p:cNvSpPr/>
          <p:nvPr/>
        </p:nvSpPr>
        <p:spPr>
          <a:xfrm>
            <a:off x="1021080" y="6065709"/>
            <a:ext cx="6752618" cy="369332"/>
          </a:xfrm>
          <a:prstGeom prst="rect">
            <a:avLst/>
          </a:prstGeom>
        </p:spPr>
        <p:txBody>
          <a:bodyPr wrap="none">
            <a:spAutoFit/>
          </a:bodyPr>
          <a:lstStyle/>
          <a:p>
            <a:r>
              <a:rPr lang="it-IT"/>
              <a:t>Codificarea vorbirii prin simboluri fundamentale (gândire matematică)</a:t>
            </a:r>
            <a:endParaRPr lang="en-US"/>
          </a:p>
        </p:txBody>
      </p:sp>
      <p:sp>
        <p:nvSpPr>
          <p:cNvPr id="9" name="Rectangle 8"/>
          <p:cNvSpPr/>
          <p:nvPr/>
        </p:nvSpPr>
        <p:spPr>
          <a:xfrm>
            <a:off x="1159124" y="3944993"/>
            <a:ext cx="2726437" cy="646331"/>
          </a:xfrm>
          <a:prstGeom prst="rect">
            <a:avLst/>
          </a:prstGeom>
        </p:spPr>
        <p:txBody>
          <a:bodyPr wrap="square">
            <a:spAutoFit/>
          </a:bodyPr>
          <a:lstStyle/>
          <a:p>
            <a:r>
              <a:rPr lang="en-US"/>
              <a:t>Tabletele </a:t>
            </a:r>
            <a:r>
              <a:rPr lang="en-US" i="1"/>
              <a:t>Kish</a:t>
            </a:r>
            <a:r>
              <a:rPr lang="en-US"/>
              <a:t> (3500 BC) </a:t>
            </a:r>
          </a:p>
          <a:p>
            <a:r>
              <a:rPr lang="en-US"/>
              <a:t>1920 - Irak</a:t>
            </a:r>
          </a:p>
        </p:txBody>
      </p:sp>
      <p:sp>
        <p:nvSpPr>
          <p:cNvPr id="10" name="Rectangle 9"/>
          <p:cNvSpPr/>
          <p:nvPr/>
        </p:nvSpPr>
        <p:spPr>
          <a:xfrm>
            <a:off x="8055929" y="1171726"/>
            <a:ext cx="3669956" cy="369332"/>
          </a:xfrm>
          <a:prstGeom prst="rect">
            <a:avLst/>
          </a:prstGeom>
        </p:spPr>
        <p:txBody>
          <a:bodyPr wrap="square">
            <a:spAutoFit/>
          </a:bodyPr>
          <a:lstStyle/>
          <a:p>
            <a:r>
              <a:rPr lang="en-US" i="1"/>
              <a:t>Atharva Veda </a:t>
            </a:r>
            <a:r>
              <a:rPr lang="en-US"/>
              <a:t>de la Hinduși (1500 BC)</a:t>
            </a:r>
          </a:p>
        </p:txBody>
      </p:sp>
      <p:sp>
        <p:nvSpPr>
          <p:cNvPr id="11" name="Rectangle 10"/>
          <p:cNvSpPr/>
          <p:nvPr/>
        </p:nvSpPr>
        <p:spPr>
          <a:xfrm>
            <a:off x="2134458" y="1779290"/>
            <a:ext cx="692818" cy="492443"/>
          </a:xfrm>
          <a:prstGeom prst="rect">
            <a:avLst/>
          </a:prstGeom>
        </p:spPr>
        <p:txBody>
          <a:bodyPr wrap="none">
            <a:spAutoFit/>
          </a:bodyPr>
          <a:lstStyle/>
          <a:p>
            <a:r>
              <a:rPr lang="en-US"/>
              <a:t>100k </a:t>
            </a:r>
          </a:p>
          <a:p>
            <a:r>
              <a:rPr lang="en-US" sz="800"/>
              <a:t>simboluri</a:t>
            </a:r>
          </a:p>
        </p:txBody>
      </p:sp>
      <p:sp>
        <p:nvSpPr>
          <p:cNvPr id="12" name="Rectangle 11"/>
          <p:cNvSpPr/>
          <p:nvPr/>
        </p:nvSpPr>
        <p:spPr>
          <a:xfrm>
            <a:off x="3029794" y="1779289"/>
            <a:ext cx="575799" cy="492443"/>
          </a:xfrm>
          <a:prstGeom prst="rect">
            <a:avLst/>
          </a:prstGeom>
        </p:spPr>
        <p:txBody>
          <a:bodyPr wrap="none">
            <a:spAutoFit/>
          </a:bodyPr>
          <a:lstStyle/>
          <a:p>
            <a:r>
              <a:rPr lang="en-US"/>
              <a:t>50k </a:t>
            </a:r>
          </a:p>
          <a:p>
            <a:r>
              <a:rPr lang="en-US" sz="800"/>
              <a:t>simboluri</a:t>
            </a:r>
          </a:p>
        </p:txBody>
      </p:sp>
      <p:sp>
        <p:nvSpPr>
          <p:cNvPr id="13" name="Flowchart: Process 12"/>
          <p:cNvSpPr/>
          <p:nvPr/>
        </p:nvSpPr>
        <p:spPr>
          <a:xfrm>
            <a:off x="2159930" y="1582966"/>
            <a:ext cx="585359" cy="647756"/>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lowchart: Process 13"/>
          <p:cNvSpPr/>
          <p:nvPr/>
        </p:nvSpPr>
        <p:spPr>
          <a:xfrm>
            <a:off x="2941630" y="1592142"/>
            <a:ext cx="743908" cy="647756"/>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853586" y="688383"/>
            <a:ext cx="4074642" cy="369332"/>
          </a:xfrm>
          <a:prstGeom prst="rect">
            <a:avLst/>
          </a:prstGeom>
        </p:spPr>
        <p:txBody>
          <a:bodyPr wrap="none">
            <a:spAutoFit/>
          </a:bodyPr>
          <a:lstStyle/>
          <a:p>
            <a:r>
              <a:rPr lang="en-US"/>
              <a:t>BC, Î.Hr = Before Christ, Înainte de Hristos</a:t>
            </a:r>
          </a:p>
        </p:txBody>
      </p:sp>
      <p:sp>
        <p:nvSpPr>
          <p:cNvPr id="16" name="Rectangle 15"/>
          <p:cNvSpPr/>
          <p:nvPr/>
        </p:nvSpPr>
        <p:spPr>
          <a:xfrm>
            <a:off x="7831446" y="1355614"/>
            <a:ext cx="45719" cy="5032829"/>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7624" y="1687190"/>
            <a:ext cx="4005453" cy="2449048"/>
          </a:xfrm>
          <a:prstGeom prst="rect">
            <a:avLst/>
          </a:prstGeom>
        </p:spPr>
      </p:pic>
      <p:sp>
        <p:nvSpPr>
          <p:cNvPr id="18" name="Rectangle 17"/>
          <p:cNvSpPr/>
          <p:nvPr/>
        </p:nvSpPr>
        <p:spPr>
          <a:xfrm>
            <a:off x="4413641" y="4161461"/>
            <a:ext cx="3279761" cy="646331"/>
          </a:xfrm>
          <a:prstGeom prst="rect">
            <a:avLst/>
          </a:prstGeom>
        </p:spPr>
        <p:txBody>
          <a:bodyPr wrap="square">
            <a:spAutoFit/>
          </a:bodyPr>
          <a:lstStyle/>
          <a:p>
            <a:pPr algn="r"/>
            <a:r>
              <a:rPr lang="en-US"/>
              <a:t>Tabletele de la </a:t>
            </a:r>
            <a:r>
              <a:rPr lang="en-US" i="1"/>
              <a:t>Tărtăria</a:t>
            </a:r>
            <a:r>
              <a:rPr lang="en-US"/>
              <a:t> (5300 BC)</a:t>
            </a:r>
          </a:p>
          <a:p>
            <a:pPr algn="r"/>
            <a:r>
              <a:rPr lang="en-US"/>
              <a:t>1961 - Romania</a:t>
            </a:r>
          </a:p>
        </p:txBody>
      </p:sp>
      <p:sp>
        <p:nvSpPr>
          <p:cNvPr id="19" name="Flowchart: Process 18"/>
          <p:cNvSpPr/>
          <p:nvPr/>
        </p:nvSpPr>
        <p:spPr>
          <a:xfrm>
            <a:off x="318536" y="1057715"/>
            <a:ext cx="11540460" cy="5569528"/>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6424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7234" y="1224631"/>
            <a:ext cx="12192000" cy="410986"/>
          </a:xfrm>
          <a:prstGeom prst="rect">
            <a:avLst/>
          </a:prstGeom>
          <a:solidFill>
            <a:schemeClr val="accent3">
              <a:alpha val="33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Rectangle 6"/>
          <p:cNvSpPr/>
          <p:nvPr/>
        </p:nvSpPr>
        <p:spPr>
          <a:xfrm>
            <a:off x="0" y="3986011"/>
            <a:ext cx="12192000" cy="733166"/>
          </a:xfrm>
          <a:prstGeom prst="rect">
            <a:avLst/>
          </a:prstGeom>
          <a:solidFill>
            <a:schemeClr val="accent3">
              <a:alpha val="33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 name="Flowchart: Process 4"/>
          <p:cNvSpPr/>
          <p:nvPr/>
        </p:nvSpPr>
        <p:spPr>
          <a:xfrm>
            <a:off x="318536" y="1635617"/>
            <a:ext cx="11540460" cy="4991625"/>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96118" y="65215"/>
            <a:ext cx="10515600" cy="585213"/>
          </a:xfrm>
        </p:spPr>
        <p:txBody>
          <a:bodyPr>
            <a:normAutofit fontScale="90000"/>
          </a:bodyPr>
          <a:lstStyle/>
          <a:p>
            <a:br>
              <a:rPr lang="en-US"/>
            </a:br>
            <a:r>
              <a:rPr lang="en-US"/>
              <a:t>Limba română este o limbă modernă! </a:t>
            </a:r>
            <a:br>
              <a:rPr lang="en-US"/>
            </a:br>
            <a:r>
              <a:rPr lang="en-US"/>
              <a:t>Textul cu sens negativ poate fi emergent!</a:t>
            </a:r>
          </a:p>
        </p:txBody>
      </p:sp>
      <p:sp>
        <p:nvSpPr>
          <p:cNvPr id="3" name="Content Placeholder 2"/>
          <p:cNvSpPr>
            <a:spLocks noGrp="1"/>
          </p:cNvSpPr>
          <p:nvPr>
            <p:ph idx="1"/>
          </p:nvPr>
        </p:nvSpPr>
        <p:spPr/>
        <p:txBody>
          <a:bodyPr>
            <a:normAutofit fontScale="77500" lnSpcReduction="20000"/>
          </a:bodyPr>
          <a:lstStyle/>
          <a:p>
            <a:endParaRPr lang="en-US">
              <a:solidFill>
                <a:schemeClr val="tx1">
                  <a:lumMod val="50000"/>
                  <a:lumOff val="50000"/>
                </a:schemeClr>
              </a:solidFill>
            </a:endParaRPr>
          </a:p>
          <a:p>
            <a:r>
              <a:rPr lang="en-US">
                <a:solidFill>
                  <a:schemeClr val="tx1">
                    <a:lumMod val="50000"/>
                    <a:lumOff val="50000"/>
                  </a:schemeClr>
                </a:solidFill>
              </a:rPr>
              <a:t>Care este punctul de plecare pentru descifrarea unei limbi străine?</a:t>
            </a:r>
          </a:p>
          <a:p>
            <a:r>
              <a:rPr lang="en-US">
                <a:solidFill>
                  <a:schemeClr val="tx1">
                    <a:lumMod val="50000"/>
                    <a:lumOff val="50000"/>
                  </a:schemeClr>
                </a:solidFill>
              </a:rPr>
              <a:t>Ce deosebește o </a:t>
            </a:r>
            <a:r>
              <a:rPr lang="en-US" u="sng">
                <a:solidFill>
                  <a:schemeClr val="tx1">
                    <a:lumMod val="50000"/>
                    <a:lumOff val="50000"/>
                  </a:schemeClr>
                </a:solidFill>
              </a:rPr>
              <a:t>înjurătură</a:t>
            </a:r>
            <a:r>
              <a:rPr lang="en-US">
                <a:solidFill>
                  <a:schemeClr val="tx1">
                    <a:lumMod val="50000"/>
                    <a:lumOff val="50000"/>
                  </a:schemeClr>
                </a:solidFill>
              </a:rPr>
              <a:t> de un cuvânt de </a:t>
            </a:r>
            <a:r>
              <a:rPr lang="en-US" u="sng">
                <a:solidFill>
                  <a:schemeClr val="tx1">
                    <a:lumMod val="50000"/>
                    <a:lumOff val="50000"/>
                  </a:schemeClr>
                </a:solidFill>
              </a:rPr>
              <a:t>laudă</a:t>
            </a:r>
            <a:r>
              <a:rPr lang="en-US">
                <a:solidFill>
                  <a:schemeClr val="tx1">
                    <a:lumMod val="50000"/>
                    <a:lumOff val="50000"/>
                  </a:schemeClr>
                </a:solidFill>
              </a:rPr>
              <a:t>?</a:t>
            </a:r>
          </a:p>
          <a:p>
            <a:r>
              <a:rPr lang="en-US">
                <a:solidFill>
                  <a:schemeClr val="tx1">
                    <a:lumMod val="50000"/>
                    <a:lumOff val="50000"/>
                  </a:schemeClr>
                </a:solidFill>
              </a:rPr>
              <a:t>Înjurăturile au altă entropie decât laudele?</a:t>
            </a:r>
          </a:p>
          <a:p>
            <a:r>
              <a:rPr lang="en-US">
                <a:solidFill>
                  <a:schemeClr val="tx1">
                    <a:lumMod val="50000"/>
                    <a:lumOff val="50000"/>
                  </a:schemeClr>
                </a:solidFill>
              </a:rPr>
              <a:t>Dacă nu sunt folosite cuvinte negative, </a:t>
            </a:r>
            <a:r>
              <a:rPr lang="it-IT">
                <a:solidFill>
                  <a:schemeClr val="tx1">
                    <a:lumMod val="50000"/>
                    <a:lumOff val="50000"/>
                  </a:schemeClr>
                </a:solidFill>
              </a:rPr>
              <a:t>poate exista un text negativ din punct de vedere al contextului</a:t>
            </a:r>
            <a:r>
              <a:rPr lang="en-US">
                <a:solidFill>
                  <a:schemeClr val="tx1">
                    <a:lumMod val="50000"/>
                    <a:lumOff val="50000"/>
                  </a:schemeClr>
                </a:solidFill>
              </a:rPr>
              <a:t>? (toate cuvintele pot fi pozitive, dar în context conotația este negativă).</a:t>
            </a:r>
          </a:p>
          <a:p>
            <a:endParaRPr lang="en-US">
              <a:solidFill>
                <a:schemeClr val="tx1">
                  <a:lumMod val="50000"/>
                  <a:lumOff val="50000"/>
                </a:schemeClr>
              </a:solidFill>
            </a:endParaRPr>
          </a:p>
          <a:p>
            <a:r>
              <a:rPr lang="en-US">
                <a:solidFill>
                  <a:schemeClr val="tx1">
                    <a:lumMod val="50000"/>
                    <a:lumOff val="50000"/>
                  </a:schemeClr>
                </a:solidFill>
              </a:rPr>
              <a:t>Toate construcțiile imaginare sunt restricționate de legi universale (pattern, repetiții).</a:t>
            </a:r>
          </a:p>
          <a:p>
            <a:endParaRPr lang="en-US">
              <a:solidFill>
                <a:schemeClr val="tx1">
                  <a:lumMod val="50000"/>
                  <a:lumOff val="50000"/>
                </a:schemeClr>
              </a:solidFill>
            </a:endParaRPr>
          </a:p>
          <a:p>
            <a:pPr marL="0" indent="0">
              <a:buNone/>
            </a:pPr>
            <a:r>
              <a:rPr lang="en-US">
                <a:solidFill>
                  <a:schemeClr val="tx1">
                    <a:lumMod val="50000"/>
                    <a:lumOff val="50000"/>
                  </a:schemeClr>
                </a:solidFill>
              </a:rPr>
              <a:t>Diferență între:</a:t>
            </a:r>
          </a:p>
          <a:p>
            <a:r>
              <a:rPr lang="en-US">
                <a:solidFill>
                  <a:schemeClr val="tx1">
                    <a:lumMod val="50000"/>
                    <a:lumOff val="50000"/>
                  </a:schemeClr>
                </a:solidFill>
              </a:rPr>
              <a:t>sens negativ</a:t>
            </a:r>
          </a:p>
          <a:p>
            <a:r>
              <a:rPr lang="en-US">
                <a:solidFill>
                  <a:schemeClr val="tx1">
                    <a:lumMod val="50000"/>
                    <a:lumOff val="50000"/>
                  </a:schemeClr>
                </a:solidFill>
              </a:rPr>
              <a:t>sens pozitiv</a:t>
            </a:r>
          </a:p>
        </p:txBody>
      </p:sp>
      <p:sp>
        <p:nvSpPr>
          <p:cNvPr id="4" name="Rectangle 3"/>
          <p:cNvSpPr/>
          <p:nvPr/>
        </p:nvSpPr>
        <p:spPr>
          <a:xfrm>
            <a:off x="8166425" y="1262820"/>
            <a:ext cx="3745128" cy="369332"/>
          </a:xfrm>
          <a:prstGeom prst="rect">
            <a:avLst/>
          </a:prstGeom>
        </p:spPr>
        <p:txBody>
          <a:bodyPr wrap="none">
            <a:spAutoFit/>
          </a:bodyPr>
          <a:lstStyle/>
          <a:p>
            <a:r>
              <a:rPr lang="en-US">
                <a:solidFill>
                  <a:schemeClr val="tx1">
                    <a:lumMod val="50000"/>
                    <a:lumOff val="50000"/>
                  </a:schemeClr>
                </a:solidFill>
              </a:rPr>
              <a:t>Semnificaţia construcţiilor imaginare !</a:t>
            </a:r>
          </a:p>
        </p:txBody>
      </p:sp>
      <p:sp>
        <p:nvSpPr>
          <p:cNvPr id="6" name="Rectangle 5"/>
          <p:cNvSpPr/>
          <p:nvPr/>
        </p:nvSpPr>
        <p:spPr>
          <a:xfrm>
            <a:off x="0" y="4719177"/>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8536" y="124878"/>
            <a:ext cx="664186" cy="1051101"/>
          </a:xfrm>
          <a:prstGeom prst="rect">
            <a:avLst/>
          </a:prstGeom>
        </p:spPr>
      </p:pic>
    </p:spTree>
    <p:extLst>
      <p:ext uri="{BB962C8B-B14F-4D97-AF65-F5344CB8AC3E}">
        <p14:creationId xmlns:p14="http://schemas.microsoft.com/office/powerpoint/2010/main" val="3323864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318536" y="1635617"/>
            <a:ext cx="11540460" cy="4991625"/>
          </a:xfrm>
          <a:prstGeom prst="flowChartProcess">
            <a:avLst/>
          </a:prstGeom>
          <a:solidFill>
            <a:schemeClr val="accent6">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18536" y="180616"/>
            <a:ext cx="10515600" cy="813292"/>
          </a:xfrm>
        </p:spPr>
        <p:txBody>
          <a:bodyPr>
            <a:normAutofit fontScale="90000"/>
          </a:bodyPr>
          <a:lstStyle/>
          <a:p>
            <a:br>
              <a:rPr lang="en-US"/>
            </a:br>
            <a:r>
              <a:rPr lang="it-IT"/>
              <a:t>Codul mașină este un limbaj ca oricare altul! </a:t>
            </a:r>
            <a:br>
              <a:rPr lang="it-IT"/>
            </a:br>
            <a:r>
              <a:rPr lang="it-IT"/>
              <a:t>Codul malițios este emergent !</a:t>
            </a:r>
            <a:endParaRPr lang="en-US"/>
          </a:p>
        </p:txBody>
      </p:sp>
      <p:sp>
        <p:nvSpPr>
          <p:cNvPr id="3" name="Content Placeholder 2"/>
          <p:cNvSpPr>
            <a:spLocks noGrp="1"/>
          </p:cNvSpPr>
          <p:nvPr>
            <p:ph idx="1"/>
          </p:nvPr>
        </p:nvSpPr>
        <p:spPr/>
        <p:txBody>
          <a:bodyPr>
            <a:normAutofit lnSpcReduction="10000"/>
          </a:bodyPr>
          <a:lstStyle/>
          <a:p>
            <a:endParaRPr lang="en-US">
              <a:solidFill>
                <a:schemeClr val="tx1">
                  <a:lumMod val="50000"/>
                  <a:lumOff val="50000"/>
                </a:schemeClr>
              </a:solidFill>
            </a:endParaRPr>
          </a:p>
          <a:p>
            <a:r>
              <a:rPr lang="en-US">
                <a:solidFill>
                  <a:schemeClr val="tx1">
                    <a:lumMod val="50000"/>
                    <a:lumOff val="50000"/>
                  </a:schemeClr>
                </a:solidFill>
              </a:rPr>
              <a:t>Codul rău intenționat are o entropie diferită de codul normal?</a:t>
            </a:r>
          </a:p>
          <a:p>
            <a:r>
              <a:rPr lang="en-US">
                <a:solidFill>
                  <a:schemeClr val="tx1">
                    <a:lumMod val="50000"/>
                    <a:lumOff val="50000"/>
                  </a:schemeClr>
                </a:solidFill>
              </a:rPr>
              <a:t>Există un dialect malware?</a:t>
            </a:r>
          </a:p>
          <a:p>
            <a:r>
              <a:rPr lang="en-US">
                <a:solidFill>
                  <a:schemeClr val="tx1">
                    <a:lumMod val="50000"/>
                    <a:lumOff val="50000"/>
                  </a:schemeClr>
                </a:solidFill>
              </a:rPr>
              <a:t>Cum facem diferența dintre malware și codul normal?</a:t>
            </a:r>
          </a:p>
          <a:p>
            <a:endParaRPr lang="en-US">
              <a:solidFill>
                <a:schemeClr val="tx1">
                  <a:lumMod val="50000"/>
                  <a:lumOff val="50000"/>
                </a:schemeClr>
              </a:solidFill>
            </a:endParaRPr>
          </a:p>
          <a:p>
            <a:endParaRPr lang="en-US">
              <a:solidFill>
                <a:schemeClr val="tx1">
                  <a:lumMod val="50000"/>
                  <a:lumOff val="50000"/>
                </a:schemeClr>
              </a:solidFill>
            </a:endParaRPr>
          </a:p>
          <a:p>
            <a:pPr marL="0" indent="0">
              <a:buNone/>
            </a:pPr>
            <a:r>
              <a:rPr lang="en-US">
                <a:solidFill>
                  <a:schemeClr val="tx1">
                    <a:lumMod val="50000"/>
                    <a:lumOff val="50000"/>
                  </a:schemeClr>
                </a:solidFill>
              </a:rPr>
              <a:t>Diferența dintre:</a:t>
            </a:r>
          </a:p>
          <a:p>
            <a:r>
              <a:rPr lang="en-US">
                <a:solidFill>
                  <a:schemeClr val="tx1">
                    <a:lumMod val="50000"/>
                    <a:lumOff val="50000"/>
                  </a:schemeClr>
                </a:solidFill>
              </a:rPr>
              <a:t>cod malware (non-self)</a:t>
            </a:r>
          </a:p>
          <a:p>
            <a:r>
              <a:rPr lang="en-US">
                <a:solidFill>
                  <a:schemeClr val="tx1">
                    <a:lumMod val="50000"/>
                    <a:lumOff val="50000"/>
                  </a:schemeClr>
                </a:solidFill>
              </a:rPr>
              <a:t>cod normal (self)</a:t>
            </a:r>
          </a:p>
        </p:txBody>
      </p:sp>
      <p:sp>
        <p:nvSpPr>
          <p:cNvPr id="4" name="Rectangle 3"/>
          <p:cNvSpPr/>
          <p:nvPr/>
        </p:nvSpPr>
        <p:spPr>
          <a:xfrm>
            <a:off x="7943885" y="4131429"/>
            <a:ext cx="3915111" cy="369332"/>
          </a:xfrm>
          <a:prstGeom prst="rect">
            <a:avLst/>
          </a:prstGeom>
        </p:spPr>
        <p:txBody>
          <a:bodyPr wrap="none">
            <a:spAutoFit/>
          </a:bodyPr>
          <a:lstStyle/>
          <a:p>
            <a:r>
              <a:rPr lang="en-US" b="1">
                <a:solidFill>
                  <a:schemeClr val="tx1">
                    <a:lumMod val="50000"/>
                    <a:lumOff val="50000"/>
                  </a:schemeClr>
                </a:solidFill>
              </a:rPr>
              <a:t>Codul mașina este un limbaj imperativ!</a:t>
            </a:r>
          </a:p>
        </p:txBody>
      </p:sp>
      <p:sp>
        <p:nvSpPr>
          <p:cNvPr id="6" name="Rectangle 5"/>
          <p:cNvSpPr/>
          <p:nvPr/>
        </p:nvSpPr>
        <p:spPr>
          <a:xfrm>
            <a:off x="0" y="4100236"/>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61809" y="94938"/>
            <a:ext cx="1897188" cy="1402269"/>
          </a:xfrm>
          <a:prstGeom prst="rect">
            <a:avLst/>
          </a:prstGeom>
          <a:solidFill>
            <a:schemeClr val="accent6">
              <a:lumMod val="75000"/>
              <a:alpha val="8000"/>
            </a:schemeClr>
          </a:solidFill>
          <a:ln w="25400">
            <a:solidFill>
              <a:schemeClr val="tx1">
                <a:lumMod val="50000"/>
                <a:lumOff val="50000"/>
                <a:alpha val="59000"/>
              </a:schemeClr>
            </a:solidFill>
            <a:prstDash val="sysDash"/>
          </a:ln>
        </p:spPr>
      </p:pic>
    </p:spTree>
    <p:extLst>
      <p:ext uri="{BB962C8B-B14F-4D97-AF65-F5344CB8AC3E}">
        <p14:creationId xmlns:p14="http://schemas.microsoft.com/office/powerpoint/2010/main" val="398966836"/>
      </p:ext>
    </p:extLst>
  </p:cSld>
  <p:clrMapOvr>
    <a:masterClrMapping/>
  </p:clrMapOvr>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Main Event">
  <a:themeElements>
    <a:clrScheme name="Main Event">
      <a:dk1>
        <a:sysClr val="windowText" lastClr="000000"/>
      </a:dk1>
      <a:lt1>
        <a:sysClr val="window" lastClr="FFFFFF"/>
      </a:lt1>
      <a:dk2>
        <a:srgbClr val="424242"/>
      </a:dk2>
      <a:lt2>
        <a:srgbClr val="C8C8C8"/>
      </a:lt2>
      <a:accent1>
        <a:srgbClr val="8FA751"/>
      </a:accent1>
      <a:accent2>
        <a:srgbClr val="629D7D"/>
      </a:accent2>
      <a:accent3>
        <a:srgbClr val="5A7AAB"/>
      </a:accent3>
      <a:accent4>
        <a:srgbClr val="AA618F"/>
      </a:accent4>
      <a:accent5>
        <a:srgbClr val="BA5445"/>
      </a:accent5>
      <a:accent6>
        <a:srgbClr val="C8A547"/>
      </a:accent6>
      <a:hlink>
        <a:srgbClr val="91BF1A"/>
      </a:hlink>
      <a:folHlink>
        <a:srgbClr val="ADBE82"/>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CF823853-53CC-4249-AEDB-2EA9F718B2D2}"/>
    </a:ext>
  </a:extLst>
</a:theme>
</file>

<file path=ppt/theme/theme3.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Office Theme</Template>
  <TotalTime>8002</TotalTime>
  <Words>4083</Words>
  <Application>Microsoft Office PowerPoint</Application>
  <PresentationFormat>Widescreen</PresentationFormat>
  <Paragraphs>671</Paragraphs>
  <Slides>42</Slides>
  <Notes>4</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42</vt:i4>
      </vt:variant>
    </vt:vector>
  </HeadingPairs>
  <TitlesOfParts>
    <vt:vector size="54" baseType="lpstr">
      <vt:lpstr>Arial</vt:lpstr>
      <vt:lpstr>Calibri</vt:lpstr>
      <vt:lpstr>Calibri Light</vt:lpstr>
      <vt:lpstr>Cambria Math</vt:lpstr>
      <vt:lpstr>Consolas</vt:lpstr>
      <vt:lpstr>Gill Sans MT</vt:lpstr>
      <vt:lpstr>Impact</vt:lpstr>
      <vt:lpstr>Times New Roman</vt:lpstr>
      <vt:lpstr>Wingdings 2</vt:lpstr>
      <vt:lpstr>Office Theme</vt:lpstr>
      <vt:lpstr>1_Main Event</vt:lpstr>
      <vt:lpstr>Dividend</vt:lpstr>
      <vt:lpstr>C.2 Cuantificarea informației și detecția de structuri malware</vt:lpstr>
      <vt:lpstr>Principalele părți ale prezentării</vt:lpstr>
      <vt:lpstr>C.2.1 Evoluția limbajului și structura codului</vt:lpstr>
      <vt:lpstr>Inteligența biologică (IB): Descrierea obiectului</vt:lpstr>
      <vt:lpstr>IB: Descrierea evenimentelor (I)</vt:lpstr>
      <vt:lpstr>A</vt:lpstr>
      <vt:lpstr>IB: Descrierea evenimentelor (II)</vt:lpstr>
      <vt:lpstr> Limba română este o limbă modernă!  Textul cu sens negativ poate fi emergent!</vt:lpstr>
      <vt:lpstr> Codul mașină este un limbaj ca oricare altul!  Codul malițios este emergent !</vt:lpstr>
      <vt:lpstr>C.2.2 înțelegerea entropiei prin prisma compresiei</vt:lpstr>
      <vt:lpstr>PowerPoint Presentation</vt:lpstr>
      <vt:lpstr>PowerPoint Presentation</vt:lpstr>
      <vt:lpstr>PowerPoint Presentation</vt:lpstr>
      <vt:lpstr>Legi universale: Entropia – fara normalizare</vt:lpstr>
      <vt:lpstr>Entropia (0,1) – 3 chr</vt:lpstr>
      <vt:lpstr>Entropia pe două dimensiuni</vt:lpstr>
      <vt:lpstr>PowerPoint Presentation</vt:lpstr>
      <vt:lpstr>Entropie și intuiție!</vt:lpstr>
      <vt:lpstr>Compresie vs. Entropie: uniforma vs ne-uniforma !</vt:lpstr>
      <vt:lpstr>Putem măsura cantitatea de informație folosind entropia Shannon?</vt:lpstr>
      <vt:lpstr>La ce se referă exact  predictibilitatea?</vt:lpstr>
      <vt:lpstr>Ce masoara entropia? Concluzie !</vt:lpstr>
      <vt:lpstr>Unde apare asocierea dintre dezordine și entropie?</vt:lpstr>
      <vt:lpstr>Pe scurt ! Entropia si sistemul de referință ! </vt:lpstr>
      <vt:lpstr>Sistemul de referință contează!</vt:lpstr>
      <vt:lpstr>Poate entropia sa fie utilizată în detectarea malware?</vt:lpstr>
      <vt:lpstr>C.2.3 Cuantificarea informației</vt:lpstr>
      <vt:lpstr>PowerPoint Presentation</vt:lpstr>
      <vt:lpstr>Auto-alinierea de secvente (metodă noua românească)</vt:lpstr>
      <vt:lpstr>A</vt:lpstr>
      <vt:lpstr>Cuantificarea informației!</vt:lpstr>
      <vt:lpstr>Normalizarea! </vt:lpstr>
      <vt:lpstr>Experiment 1 – Alfabet = “AB” [2 chr] </vt:lpstr>
      <vt:lpstr>Experiment 2 – Alfabet = “ABC” [15 chr] </vt:lpstr>
      <vt:lpstr>C.2.4 Dimensiuni și sisteme de referință</vt:lpstr>
      <vt:lpstr>Putem măsura informația în structuri n-dimensionale? Structuri de date</vt:lpstr>
      <vt:lpstr>Sistemul de referință  discriminare optima</vt:lpstr>
      <vt:lpstr>Sistemul de referință  Piesa de rezistență</vt:lpstr>
      <vt:lpstr>Concluzii</vt:lpstr>
      <vt:lpstr>Bătălia modelelor ! yin-yang !</vt:lpstr>
      <vt:lpstr>Introducere practică în inginerie inversă   (3 faze):</vt:lpstr>
      <vt:lpstr>Bibliografie / resurse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C.1. Evolutia malware si a solutiilor de securitate</dc:title>
  <dc:creator>Dr. Paul A. Gagniuc</dc:creator>
  <cp:lastModifiedBy>Office</cp:lastModifiedBy>
  <cp:revision>773</cp:revision>
  <dcterms:created xsi:type="dcterms:W3CDTF">2024-01-23T11:52:18Z</dcterms:created>
  <dcterms:modified xsi:type="dcterms:W3CDTF">2025-09-03T22:41:32Z</dcterms:modified>
</cp:coreProperties>
</file>

<file path=docProps/thumbnail.jpeg>
</file>